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58" r:id="rId2"/>
    <p:sldId id="359" r:id="rId3"/>
    <p:sldId id="362" r:id="rId4"/>
    <p:sldId id="364" r:id="rId5"/>
    <p:sldId id="363" r:id="rId6"/>
    <p:sldId id="365" r:id="rId7"/>
    <p:sldId id="366" r:id="rId8"/>
    <p:sldId id="367" r:id="rId9"/>
    <p:sldId id="368" r:id="rId10"/>
    <p:sldId id="302" r:id="rId1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EF3"/>
    <a:srgbClr val="AEF0F0"/>
    <a:srgbClr val="00CC00"/>
    <a:srgbClr val="FF9900"/>
    <a:srgbClr val="FFFFCC"/>
    <a:srgbClr val="CCFFCC"/>
    <a:srgbClr val="CC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84932" autoAdjust="0"/>
  </p:normalViewPr>
  <p:slideViewPr>
    <p:cSldViewPr>
      <p:cViewPr varScale="1">
        <p:scale>
          <a:sx n="94" d="100"/>
          <a:sy n="94" d="100"/>
        </p:scale>
        <p:origin x="211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64F71EE-A5C8-4EB3-8208-DC99BB7773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8DACB53-5D12-4ADA-B0B5-474F0368E65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4FB626D-D3EC-45C6-8363-08DE6911D948}" type="datetimeFigureOut">
              <a:rPr lang="cs-CZ"/>
              <a:pPr>
                <a:defRPr/>
              </a:pPr>
              <a:t>29.04.2025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3E498EC4-048F-4E78-8297-E04E3B9A19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EF144B24-B9AB-4FC0-8D2B-F756E0361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9D51B8-0D3E-4F4B-9D4A-907751A7F3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2D03EBA-6310-47F8-B23A-67A030E690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36D346F-A19A-4E8D-BFE7-97D33F5B60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6D346F-A19A-4E8D-BFE7-97D33F5B60C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993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63E326-70D1-4E68-9B21-D2C208ACB9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C0AD79-2139-48F2-BC56-8AE6F986C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DB9018-5D94-46B1-8497-DB5C392161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8CE63-6FF5-4F1B-BE21-BA8D88AF5EF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6846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FC19A5-C6C0-43E8-97E5-2137FEF768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77AEB3-04F5-45E8-B6BA-E21CAB8CDD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15AF20-7432-49F6-8038-5BB157F63D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96B91-C3F1-441A-84BB-B17CE053287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232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7A02C5-78E3-440F-8EF2-4F78D3BD52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F9CF3C-21CD-4AAC-918C-8C8E769E42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40A191-A830-4E14-945D-7843F7E5CE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BA602-D385-4858-A789-B63706B1CA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0398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E69D8CF-5BEE-4EDB-87B2-0ED60CD22B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666F68B-6D75-4093-AA45-2C9A9B0388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217FFC5-0EEE-4022-B4E6-ED9347C71E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9218-1824-467A-948A-D2B860605CA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9080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46BCE4-646E-493A-A271-73A9348A79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B5F31BC-D440-4F6C-85A5-BA870662F1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4E41086-FA1C-445B-A838-9B015DC9E1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2D7C9-7E03-477D-B76B-C09AD28BAB8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9568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78741FB-03C7-4418-8DEF-3F4ADF61F8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487A927-F8CB-4EC6-BB64-A4A6F3FAE5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7B20A92-C892-4392-B27E-D2F23E1B5B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ACDAD-337A-47D5-BC1B-EB32DBD0F07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133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153D61-10BA-4C46-A09F-45A904D0D5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F8FB3A-9DB0-4B3F-AD83-0C6AD335AE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5C7DF4-B8E3-4DD6-BC26-F3884CB36C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12F1C-3922-4D16-9467-D625625E2A1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1746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0B53D3E-A381-4158-8DF2-E8065D7350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4A95EF6-D4D6-423F-9440-25D3F0B6BA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425513B-1121-4742-869E-6E8A22CBB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882D6-BCD2-407D-8F3A-3545CE24777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8435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Nadpis, 2 malé a 1 velk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4FAB77D-1CE9-45F2-968A-F99C7C7FFD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4CD7050-4201-4961-98C3-4C3ED45EE8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E273B4E-BFBF-4C63-A4EB-EC25935803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F4DAB-C278-41AC-A94A-547BBED5331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5777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na celou šířk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793180"/>
            <a:ext cx="9144000" cy="0"/>
          </a:xfrm>
          <a:prstGeom prst="line">
            <a:avLst/>
          </a:prstGeom>
          <a:ln w="38100">
            <a:solidFill>
              <a:srgbClr val="C22F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4749" y="292971"/>
            <a:ext cx="1191361" cy="320404"/>
          </a:xfrm>
          <a:prstGeom prst="rect">
            <a:avLst/>
          </a:prstGeom>
        </p:spPr>
      </p:pic>
      <p:sp>
        <p:nvSpPr>
          <p:cNvPr id="10" name="Nadpis 1"/>
          <p:cNvSpPr>
            <a:spLocks noGrp="1"/>
          </p:cNvSpPr>
          <p:nvPr>
            <p:ph type="title" hasCustomPrompt="1"/>
          </p:nvPr>
        </p:nvSpPr>
        <p:spPr>
          <a:xfrm>
            <a:off x="461225" y="331259"/>
            <a:ext cx="6615435" cy="428054"/>
          </a:xfrm>
          <a:prstGeom prst="rect">
            <a:avLst/>
          </a:prstGeom>
        </p:spPr>
        <p:txBody>
          <a:bodyPr lIns="0" rIns="0"/>
          <a:lstStyle>
            <a:lvl1pPr>
              <a:defRPr sz="2400"/>
            </a:lvl1pPr>
          </a:lstStyle>
          <a:p>
            <a:r>
              <a:rPr lang="cs-CZ" dirty="0"/>
              <a:t>Název podsekce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8469" y="6288065"/>
            <a:ext cx="9144000" cy="0"/>
          </a:xfrm>
          <a:prstGeom prst="line">
            <a:avLst/>
          </a:prstGeom>
          <a:ln w="38100">
            <a:solidFill>
              <a:srgbClr val="DBDC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61225" y="1350594"/>
            <a:ext cx="8254885" cy="4448344"/>
          </a:xfrm>
          <a:prstGeom prst="rect">
            <a:avLst/>
          </a:prstGeom>
        </p:spPr>
        <p:txBody>
          <a:bodyPr lIns="0" rIns="0"/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buFontTx/>
              <a:buBlip>
                <a:blip r:embed="rId3"/>
              </a:buBlip>
              <a:defRPr lang="cs-CZ" sz="1600" b="1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269875" indent="-269875">
              <a:lnSpc>
                <a:spcPct val="100000"/>
              </a:lnSpc>
              <a:spcAft>
                <a:spcPts val="375"/>
              </a:spcAft>
              <a:buFontTx/>
              <a:buBlip>
                <a:blip r:embed="rId4"/>
              </a:buBlip>
              <a:defRPr lang="cs-CZ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538163" indent="-266700">
              <a:lnSpc>
                <a:spcPct val="100000"/>
              </a:lnSpc>
              <a:spcAft>
                <a:spcPts val="375"/>
              </a:spcAft>
              <a:buSzPct val="100000"/>
              <a:buFontTx/>
              <a:buBlip>
                <a:blip r:embed="rId5"/>
              </a:buBlip>
              <a:defRPr lang="cs-CZ" sz="1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2001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1300"/>
            </a:lvl4pPr>
            <a:lvl5pPr marL="15430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1300"/>
            </a:lvl5pPr>
          </a:lstStyle>
          <a:p>
            <a:pPr lvl="0"/>
            <a:r>
              <a:rPr lang="cs-CZ" sz="1600" b="1" dirty="0">
                <a:latin typeface="+mn-lt"/>
              </a:rPr>
              <a:t>První úroveň</a:t>
            </a:r>
            <a:endParaRPr lang="cs-CZ" dirty="0"/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11" name="Zástupný symbol pro zápatí 3"/>
          <p:cNvSpPr>
            <a:spLocks noGrp="1"/>
          </p:cNvSpPr>
          <p:nvPr>
            <p:ph type="ftr" sz="quarter" idx="12"/>
          </p:nvPr>
        </p:nvSpPr>
        <p:spPr>
          <a:xfrm>
            <a:off x="461225" y="6458663"/>
            <a:ext cx="8164800" cy="244800"/>
          </a:xfrm>
          <a:prstGeom prst="rect">
            <a:avLst/>
          </a:prstGeom>
        </p:spPr>
        <p:txBody>
          <a:bodyPr/>
          <a:lstStyle/>
          <a:p>
            <a:r>
              <a:rPr lang="cs-CZ" sz="1000">
                <a:solidFill>
                  <a:prstClr val="black"/>
                </a:solidFill>
              </a:rPr>
              <a:t>Mgr. Cydlina Radbuzová l 12. ledna 2017 Tento text se dá editovat jako zápatí. Dle verze programu najdete tuto funkci na kartě Vložení, část Text.</a:t>
            </a:r>
            <a:endParaRPr lang="cs-CZ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2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ovnání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61226" y="1507068"/>
            <a:ext cx="3831374" cy="4291870"/>
          </a:xfrm>
          <a:prstGeom prst="rect">
            <a:avLst/>
          </a:prstGeom>
        </p:spPr>
        <p:txBody>
          <a:bodyPr lIns="0"/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buFontTx/>
              <a:buBlip>
                <a:blip r:embed="rId2"/>
              </a:buBlip>
              <a:defRPr lang="cs-CZ" sz="1600" b="1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269875" indent="-269875">
              <a:lnSpc>
                <a:spcPct val="100000"/>
              </a:lnSpc>
              <a:spcAft>
                <a:spcPts val="375"/>
              </a:spcAft>
              <a:buFontTx/>
              <a:buBlip>
                <a:blip r:embed="rId3"/>
              </a:buBlip>
              <a:defRPr lang="cs-CZ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538163" indent="-268288">
              <a:lnSpc>
                <a:spcPct val="100000"/>
              </a:lnSpc>
              <a:spcAft>
                <a:spcPts val="375"/>
              </a:spcAft>
              <a:buSzPct val="100000"/>
              <a:buFontTx/>
              <a:buBlip>
                <a:blip r:embed="rId4"/>
              </a:buBlip>
              <a:defRPr lang="cs-CZ" sz="1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2001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1300"/>
            </a:lvl4pPr>
            <a:lvl5pPr marL="15430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1300"/>
            </a:lvl5pPr>
          </a:lstStyle>
          <a:p>
            <a:pPr lvl="0"/>
            <a:r>
              <a:rPr lang="cs-CZ" sz="1600" b="1" dirty="0">
                <a:latin typeface="+mn-lt"/>
              </a:rPr>
              <a:t>První úroveň</a:t>
            </a:r>
            <a:endParaRPr lang="cs-CZ" dirty="0"/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793180"/>
            <a:ext cx="9144000" cy="0"/>
          </a:xfrm>
          <a:prstGeom prst="line">
            <a:avLst/>
          </a:prstGeom>
          <a:ln w="38100">
            <a:solidFill>
              <a:srgbClr val="C22F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24749" y="292971"/>
            <a:ext cx="1191361" cy="320404"/>
          </a:xfrm>
          <a:prstGeom prst="rect">
            <a:avLst/>
          </a:prstGeom>
        </p:spPr>
      </p:pic>
      <p:sp>
        <p:nvSpPr>
          <p:cNvPr id="6" name="Zástupný symbol pro obsah 2"/>
          <p:cNvSpPr>
            <a:spLocks noGrp="1"/>
          </p:cNvSpPr>
          <p:nvPr>
            <p:ph idx="10" hasCustomPrompt="1"/>
          </p:nvPr>
        </p:nvSpPr>
        <p:spPr>
          <a:xfrm>
            <a:off x="4665133" y="1507068"/>
            <a:ext cx="3962411" cy="4291866"/>
          </a:xfrm>
          <a:prstGeom prst="rect">
            <a:avLst/>
          </a:prstGeom>
        </p:spPr>
        <p:txBody>
          <a:bodyPr lIns="0"/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buFontTx/>
              <a:buBlip>
                <a:blip r:embed="rId2"/>
              </a:buBlip>
              <a:defRPr lang="cs-CZ" sz="1600" b="1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269875" indent="-269875">
              <a:lnSpc>
                <a:spcPct val="100000"/>
              </a:lnSpc>
              <a:spcAft>
                <a:spcPts val="375"/>
              </a:spcAft>
              <a:buFontTx/>
              <a:buBlip>
                <a:blip r:embed="rId3"/>
              </a:buBlip>
              <a:defRPr lang="cs-CZ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538163" indent="-268288">
              <a:lnSpc>
                <a:spcPct val="100000"/>
              </a:lnSpc>
              <a:spcAft>
                <a:spcPts val="375"/>
              </a:spcAft>
              <a:buSzPct val="100000"/>
              <a:buFontTx/>
              <a:buBlip>
                <a:blip r:embed="rId4"/>
              </a:buBlip>
              <a:defRPr lang="cs-CZ" sz="13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2001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1300"/>
            </a:lvl4pPr>
            <a:lvl5pPr marL="15430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1300"/>
            </a:lvl5pPr>
          </a:lstStyle>
          <a:p>
            <a:pPr lvl="0"/>
            <a:r>
              <a:rPr lang="cs-CZ" sz="1600" b="1" dirty="0">
                <a:latin typeface="+mn-lt"/>
              </a:rPr>
              <a:t>První úroveň</a:t>
            </a:r>
            <a:endParaRPr lang="cs-CZ" dirty="0"/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 hasCustomPrompt="1"/>
          </p:nvPr>
        </p:nvSpPr>
        <p:spPr>
          <a:xfrm>
            <a:off x="461225" y="331259"/>
            <a:ext cx="6628688" cy="428054"/>
          </a:xfrm>
          <a:prstGeom prst="rect">
            <a:avLst/>
          </a:prstGeom>
        </p:spPr>
        <p:txBody>
          <a:bodyPr lIns="0"/>
          <a:lstStyle>
            <a:lvl1pPr>
              <a:defRPr sz="2400"/>
            </a:lvl1pPr>
          </a:lstStyle>
          <a:p>
            <a:r>
              <a:rPr lang="cs-CZ" dirty="0"/>
              <a:t>Název podsekce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8469" y="6288065"/>
            <a:ext cx="9144000" cy="0"/>
          </a:xfrm>
          <a:prstGeom prst="line">
            <a:avLst/>
          </a:prstGeom>
          <a:ln w="38100">
            <a:solidFill>
              <a:srgbClr val="DBDC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zápatí 3"/>
          <p:cNvSpPr>
            <a:spLocks noGrp="1"/>
          </p:cNvSpPr>
          <p:nvPr>
            <p:ph type="ftr" sz="quarter" idx="12"/>
          </p:nvPr>
        </p:nvSpPr>
        <p:spPr>
          <a:xfrm>
            <a:off x="461225" y="6458663"/>
            <a:ext cx="8164800" cy="244800"/>
          </a:xfrm>
          <a:prstGeom prst="rect">
            <a:avLst/>
          </a:prstGeom>
        </p:spPr>
        <p:txBody>
          <a:bodyPr/>
          <a:lstStyle/>
          <a:p>
            <a:r>
              <a:rPr lang="cs-CZ" sz="1000">
                <a:solidFill>
                  <a:prstClr val="black"/>
                </a:solidFill>
              </a:rPr>
              <a:t>Mgr. Cydlina Radbuzová l 12. ledna 2017 Tento text se dá editovat jako zápatí. Dle verze programu najdete tuto funkci na kartě Vložení, část Text.</a:t>
            </a:r>
            <a:endParaRPr lang="cs-CZ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74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F83E03-3E49-45C0-BB77-DD5B05D4B0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300555-5E4A-4636-9950-5AE3C2DEC7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65E974-57C0-4A09-A321-9AE7DC674C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B5320-D6FB-4A47-94AA-C3680C7D211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1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5650CB-1C52-4663-BC73-8B2658DC20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90F998-6F36-4BAF-97ED-7A289B729C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EFA830-0071-434D-9C2E-4577A1715B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E17C3-6667-456C-A176-5F39F8D80E9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979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138A51-8F47-433F-867F-12CC3F935E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1CBD59-0F66-4670-B5E3-B0C5BDD423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FEC8ED-24BD-4A98-AD05-F20FA7D760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C5168-949D-4BC5-A68E-82C9550504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756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4DC7702-EF0A-4376-A116-BD9F43992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1050389-64F7-437E-94EA-F136A45837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1F0ACA8-9A93-4BD1-8AE5-79264032A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B933C-FA79-4BA5-9F1D-9CE5457E861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57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28C4C1A-BD85-4582-957C-805365ABA2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CB53410-1AA2-48B3-B22F-1D4A85C0A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EA67BD0-143E-4F22-951D-9537829B5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AF078-D846-4C5D-9C0A-8742F49C66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3967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69B3F0C-AD7E-40EA-B4F4-3040F95C8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DBE7FC2-4515-4C99-81DC-9999F8B741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1DE283D-D212-4B38-B575-8F19F22DE8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D2987-6385-4510-9CEA-142F2551752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260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8ED781-BA98-426A-B9B6-210675C28D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98AFA2-11B7-47DF-8EB5-C60A09BF71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364F3E-CE96-4955-A88E-358E87A39A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39C99-A28E-4B66-B099-B2EE51EF706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413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D60DCD-FFBC-42C5-8ADB-2EE87F752A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04F22C-D85D-46E3-A8A9-7C19B6CA33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D116F4-92CD-4759-B6B1-F136FD5723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736B1-9AE5-4B54-8954-5EDCC4649EB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337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CB98D47-3410-40CC-9D79-D0C35F2B26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8300F1C-F1AE-4CFC-8485-3B38F0C15F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97176DA-1ACA-4D24-A0F9-7921D24EA61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72A42B5-6527-4FCD-96EB-AA930450E85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9344B05-B602-4F01-91FC-C7C2B2AC35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1A4B0331-9E21-4A07-AD8E-3DB4F60B060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12" Type="http://schemas.openxmlformats.org/officeDocument/2006/relationships/image" Target="../media/image28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1225" y="1639703"/>
            <a:ext cx="8058658" cy="2568263"/>
          </a:xfrm>
        </p:spPr>
        <p:txBody>
          <a:bodyPr/>
          <a:lstStyle/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0E7AEB0-61F8-42BE-9F55-F617CEDA30CA}"/>
              </a:ext>
            </a:extLst>
          </p:cNvPr>
          <p:cNvSpPr/>
          <p:nvPr/>
        </p:nvSpPr>
        <p:spPr>
          <a:xfrm>
            <a:off x="179512" y="1412777"/>
            <a:ext cx="8165751" cy="974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/>
              <a:t>Vesnice roku 2025</a:t>
            </a:r>
          </a:p>
          <a:p>
            <a:pPr algn="ctr"/>
            <a:r>
              <a:rPr lang="cs-CZ" sz="2800" dirty="0"/>
              <a:t>Venkovská zástavba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5EE9E5E-D487-41A6-84EA-5DBDF7246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83816"/>
            <a:ext cx="8784976" cy="290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84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>
            <a:extLst>
              <a:ext uri="{FF2B5EF4-FFF2-40B4-BE49-F238E27FC236}">
                <a16:creationId xmlns:a16="http://schemas.microsoft.com/office/drawing/2014/main" id="{CB33F4C0-E9C5-4C9F-A3CB-A1E01B2053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644900"/>
            <a:ext cx="8229600" cy="1584325"/>
          </a:xfrm>
        </p:spPr>
        <p:txBody>
          <a:bodyPr/>
          <a:lstStyle/>
          <a:p>
            <a:r>
              <a:rPr lang="cs-CZ" altLang="cs-CZ" sz="2400" dirty="0">
                <a:solidFill>
                  <a:srgbClr val="FF0000"/>
                </a:solidFill>
              </a:rPr>
              <a:t>Děkuji za pozornost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9B74EB1-03B5-466D-B4DC-815FC0679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Ocenění – Diplom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CCA0395-F536-4E6D-8268-D80F0A827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cs-CZ" sz="2400" i="1" dirty="0"/>
              <a:t>Diplom za příkladnou péči o historickou zástavbu obce</a:t>
            </a:r>
          </a:p>
          <a:p>
            <a:pPr marL="0" indent="0" algn="just">
              <a:buNone/>
              <a:defRPr/>
            </a:pPr>
            <a:r>
              <a:rPr lang="cs-CZ" sz="2400" dirty="0">
                <a:solidFill>
                  <a:srgbClr val="C00000"/>
                </a:solidFill>
              </a:rPr>
              <a:t>Ocenění je uděleno obci, která je příkladem v oblasti zachování původního půdorysu a panoramatu vesnice, péče o památkově chráněné objekty, staveb lidového stavitelství vytvářející místní ráz nebo obnovy a údržby venkovských staveb.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5243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0F6F07F-1D36-4F9E-8366-8A9D21AAA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25" y="514511"/>
            <a:ext cx="6703062" cy="244801"/>
          </a:xfrm>
        </p:spPr>
        <p:txBody>
          <a:bodyPr/>
          <a:lstStyle/>
          <a:p>
            <a:pPr algn="l"/>
            <a:r>
              <a:rPr lang="cs-CZ" sz="1800" i="1" dirty="0"/>
              <a:t>Diplom za příkladnou péči o historickou zástavbu obce</a:t>
            </a:r>
            <a:br>
              <a:rPr lang="cs-CZ" sz="1800" i="1" dirty="0"/>
            </a:br>
            <a:r>
              <a:rPr lang="cs-CZ" sz="1800" i="1" dirty="0"/>
              <a:t>může získat obec která:</a:t>
            </a:r>
            <a:br>
              <a:rPr lang="cs-CZ" sz="1800" i="1" dirty="0"/>
            </a:br>
            <a:endParaRPr lang="cs-CZ" sz="18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51692E-C4D2-4B9C-A2D1-FA0F8F91C79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cs-CZ" sz="1000" dirty="0">
                <a:solidFill>
                  <a:prstClr val="black"/>
                </a:solidFill>
              </a:rPr>
              <a:t>Alena </a:t>
            </a:r>
            <a:r>
              <a:rPr lang="cs-CZ" sz="1000" dirty="0" err="1">
                <a:solidFill>
                  <a:prstClr val="black"/>
                </a:solidFill>
              </a:rPr>
              <a:t>Dunajová</a:t>
            </a:r>
            <a:r>
              <a:rPr lang="cs-CZ" sz="1000" dirty="0">
                <a:solidFill>
                  <a:prstClr val="black"/>
                </a:solidFill>
              </a:rPr>
              <a:t>, NPU, ÚOP v Brně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5D354A-0914-410F-BC33-2429590A6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26" y="980728"/>
            <a:ext cx="3831374" cy="5112568"/>
          </a:xfrm>
        </p:spPr>
        <p:txBody>
          <a:bodyPr/>
          <a:lstStyle/>
          <a:p>
            <a:r>
              <a:rPr lang="cs-CZ" dirty="0"/>
              <a:t>Zná své stavebně-historické hodnoty</a:t>
            </a:r>
          </a:p>
          <a:p>
            <a:r>
              <a:rPr lang="cs-CZ" dirty="0"/>
              <a:t>Dokumentuje svou historickou zástavbu</a:t>
            </a:r>
          </a:p>
          <a:p>
            <a:r>
              <a:rPr lang="cs-CZ" dirty="0"/>
              <a:t>Pečuje o historické jádro a významné soubory tradičních staveb (stodoly, sklepy, zídky, vinné sklepy, sušárny aj.)</a:t>
            </a:r>
          </a:p>
          <a:p>
            <a:r>
              <a:rPr lang="cs-CZ" dirty="0"/>
              <a:t>Podporuje obnovu kulturních památek</a:t>
            </a:r>
          </a:p>
          <a:p>
            <a:r>
              <a:rPr lang="cs-CZ" dirty="0"/>
              <a:t>Obnovuje tradiční stavební regionální prvky na veřejných budovách a stavbách ve vlastnictví obce</a:t>
            </a:r>
          </a:p>
          <a:p>
            <a:r>
              <a:rPr lang="cs-CZ" dirty="0"/>
              <a:t>Předává odkaz předků mladé generaci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E4B2A1E1-4553-4709-BB0D-E2555851EEC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82" y="862584"/>
            <a:ext cx="3742944" cy="2566416"/>
          </a:xfr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013C9CD-AC4D-4259-AA6E-9851BF0BB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94" y="3716687"/>
            <a:ext cx="3257220" cy="2448272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641DAB1-996B-4596-8E2B-A9ABA2940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784" y="2713029"/>
            <a:ext cx="2781851" cy="2084123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0C965EF7-3DF9-4F98-B938-73D979E15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179" y="894087"/>
            <a:ext cx="2121958" cy="282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5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9B74EB1-03B5-466D-B4DC-815FC0679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Ocenění </a:t>
            </a:r>
            <a:r>
              <a:rPr lang="cs-CZ" altLang="cs-CZ" b="1" i="1" dirty="0"/>
              <a:t>Zlatá cihla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CCA0395-F536-4E6D-8268-D80F0A827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>
                <a:solidFill>
                  <a:srgbClr val="C00000"/>
                </a:solidFill>
              </a:rPr>
              <a:t>Ocenění příkladných staveb realizovaných v duchu Programu obnovy venkova</a:t>
            </a:r>
          </a:p>
          <a:p>
            <a:pPr>
              <a:defRPr/>
            </a:pPr>
            <a:r>
              <a:rPr lang="cs-CZ" sz="2400" dirty="0">
                <a:solidFill>
                  <a:srgbClr val="C00000"/>
                </a:solidFill>
              </a:rPr>
              <a:t>Cílem udílení tohoto ocenění je získat evidenci a přehled o těchto stavbách a také tyto stavby zveřejnit v každoročně vydávané propagační publikaci "STAVBY VENKOVA".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069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EA58C051-4870-404A-B6EC-1DAF6EB3C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26" y="933078"/>
            <a:ext cx="3831374" cy="4865860"/>
          </a:xfrm>
        </p:spPr>
        <p:txBody>
          <a:bodyPr/>
          <a:lstStyle/>
          <a:p>
            <a:r>
              <a:rPr lang="cs-CZ" altLang="cs-CZ" sz="2000" dirty="0"/>
              <a:t>Aktivní zapojení obce do obnovy </a:t>
            </a:r>
          </a:p>
          <a:p>
            <a:r>
              <a:rPr lang="cs-CZ" altLang="cs-CZ" sz="2000" dirty="0"/>
              <a:t>Způsob obnovy</a:t>
            </a:r>
          </a:p>
          <a:p>
            <a:r>
              <a:rPr lang="cs-CZ" altLang="cs-CZ" sz="2000" dirty="0"/>
              <a:t>Prezentace obnovy </a:t>
            </a:r>
          </a:p>
          <a:p>
            <a:r>
              <a:rPr lang="cs-CZ" altLang="cs-CZ" sz="2000" dirty="0"/>
              <a:t>Přínos obnovy pro obec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02536A40-8EE3-429B-9FCC-D49DADF89706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566" y="1044660"/>
            <a:ext cx="3568628" cy="4754278"/>
          </a:xfr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F84DDD62-18B4-4A4A-B580-15B7676C0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24" y="0"/>
            <a:ext cx="6919087" cy="759313"/>
          </a:xfrm>
        </p:spPr>
        <p:txBody>
          <a:bodyPr/>
          <a:lstStyle/>
          <a:p>
            <a:pPr algn="l"/>
            <a:r>
              <a:rPr lang="cs-CZ" altLang="cs-CZ" sz="1800" b="1" u="sng" dirty="0"/>
              <a:t>Zlatá cihla A – obnova památkově chráněných objektů a památek místního významu </a:t>
            </a:r>
            <a:endParaRPr lang="cs-CZ" sz="18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5750751-483F-4702-963D-D962C2003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4" y="2933036"/>
            <a:ext cx="3994322" cy="299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BF6C89BE-65A1-4E8D-846F-5EAE4FA17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26" y="1052736"/>
            <a:ext cx="3831374" cy="4746202"/>
          </a:xfrm>
        </p:spPr>
        <p:txBody>
          <a:bodyPr/>
          <a:lstStyle/>
          <a:p>
            <a:r>
              <a:rPr lang="cs-CZ" altLang="cs-CZ" sz="1800" dirty="0"/>
              <a:t>Zapojení obce do obnovy</a:t>
            </a:r>
          </a:p>
          <a:p>
            <a:r>
              <a:rPr lang="cs-CZ" altLang="cs-CZ" sz="1800" dirty="0"/>
              <a:t>Obnovení a nová funkce nevyužitých staveb</a:t>
            </a:r>
          </a:p>
          <a:p>
            <a:r>
              <a:rPr lang="cs-CZ" altLang="cs-CZ" sz="1800" dirty="0"/>
              <a:t>Propojení historické dokumentace, tradičních forem s nápadem projektanta</a:t>
            </a:r>
          </a:p>
          <a:p>
            <a:r>
              <a:rPr lang="cs-CZ" altLang="cs-CZ" sz="1800" dirty="0"/>
              <a:t>Využití charakteristických lokálních stavebních prvků</a:t>
            </a:r>
          </a:p>
          <a:p>
            <a:r>
              <a:rPr lang="cs-CZ" altLang="cs-CZ" sz="1800" dirty="0"/>
              <a:t>Přístavby realizované v souladu s tradiční zástavbou</a:t>
            </a:r>
          </a:p>
          <a:p>
            <a:endParaRPr lang="cs-CZ" altLang="cs-CZ" dirty="0"/>
          </a:p>
          <a:p>
            <a:pPr marL="0" indent="0">
              <a:buNone/>
            </a:pPr>
            <a:r>
              <a:rPr lang="cs-CZ" altLang="cs-CZ" sz="2000" u="sng" dirty="0"/>
              <a:t>Zásadní význam osobního příkladu – obnovy obecních budov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A0FDDEBB-9637-4F17-9E47-CD64C991DB7B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92" y="836712"/>
            <a:ext cx="4322170" cy="2880320"/>
          </a:xfr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18727A4C-5CBE-40C9-90A6-EA6B9FDBD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26" y="188640"/>
            <a:ext cx="6775070" cy="432048"/>
          </a:xfrm>
        </p:spPr>
        <p:txBody>
          <a:bodyPr/>
          <a:lstStyle/>
          <a:p>
            <a:r>
              <a:rPr lang="cs-CZ" altLang="cs-CZ" sz="2000" b="1" u="sng" dirty="0"/>
              <a:t>Zlatá cihla B – obnova staveb venkovské zástavby</a:t>
            </a:r>
            <a:endParaRPr lang="cs-CZ" sz="20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FE2D074-889C-4595-A417-4742571A9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60" y="3284984"/>
            <a:ext cx="2429883" cy="302433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287A936-E1C6-4CFC-B29B-7E58937A3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9750" y="3267336"/>
            <a:ext cx="2019904" cy="304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5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B5F9042-7376-43F5-BF1A-4E59410E0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26" y="1052736"/>
            <a:ext cx="3831374" cy="5040560"/>
          </a:xfrm>
        </p:spPr>
        <p:txBody>
          <a:bodyPr/>
          <a:lstStyle/>
          <a:p>
            <a:r>
              <a:rPr lang="cs-CZ" altLang="cs-CZ" sz="2000" dirty="0"/>
              <a:t>Návaznost na tradiční stavební formy</a:t>
            </a:r>
          </a:p>
          <a:p>
            <a:r>
              <a:rPr lang="cs-CZ" altLang="cs-CZ" sz="2000" dirty="0"/>
              <a:t>Zhodnocení a obohacení veřejného prostoru</a:t>
            </a:r>
          </a:p>
          <a:p>
            <a:r>
              <a:rPr lang="cs-CZ" altLang="cs-CZ" sz="2000" dirty="0"/>
              <a:t>Nové prostory ke shromažďování vesnické  komunity</a:t>
            </a:r>
          </a:p>
          <a:p>
            <a:r>
              <a:rPr lang="cs-CZ" altLang="cs-CZ" sz="2000" dirty="0"/>
              <a:t>Zapojení občanů včetně mládeže</a:t>
            </a:r>
          </a:p>
          <a:p>
            <a:r>
              <a:rPr lang="cs-CZ" altLang="cs-CZ" sz="2000" dirty="0"/>
              <a:t>Připomenutí významných událostí v životě obce</a:t>
            </a:r>
          </a:p>
          <a:p>
            <a:r>
              <a:rPr lang="cs-CZ" altLang="cs-CZ" sz="2000" dirty="0"/>
              <a:t>Spolupráce se školeným projektantem + doplnění o vlastní požadavky a potřeby</a:t>
            </a:r>
            <a:br>
              <a:rPr lang="cs-CZ" altLang="cs-CZ" sz="2000" dirty="0"/>
            </a:br>
            <a:endParaRPr lang="cs-CZ" altLang="cs-CZ" sz="2000" dirty="0"/>
          </a:p>
          <a:p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33D38BCB-D10C-41A5-93F3-F565DCB5AFF8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08720"/>
            <a:ext cx="3962400" cy="2638958"/>
          </a:xfr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A7A333D3-EAF7-4847-8868-A1701C143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2000" b="1" u="sng" dirty="0"/>
              <a:t>Zlatá cihla C – nové venkovské stavby</a:t>
            </a:r>
            <a:endParaRPr lang="cs-CZ" sz="20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0A27CE1-9279-48B6-AAD1-1710C66A5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546772"/>
            <a:ext cx="3742944" cy="280416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32D8B25-F520-4CDE-A521-2EB978B20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539" y="3429000"/>
            <a:ext cx="2103121" cy="280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3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E0D527EF-FC4D-43F5-8680-4A96953A2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24" y="1052736"/>
            <a:ext cx="3962410" cy="5040560"/>
          </a:xfrm>
        </p:spPr>
        <p:txBody>
          <a:bodyPr/>
          <a:lstStyle/>
          <a:p>
            <a:pPr marL="0" indent="0">
              <a:buNone/>
            </a:pPr>
            <a:r>
              <a:rPr lang="cs-CZ" sz="2000" u="sng" dirty="0"/>
              <a:t>Cena za příkladnou péči o tradiční zástavbu a udržitelný rozvoj stavebního fondu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Aktivní přístup k tradiční zástavbě</a:t>
            </a:r>
          </a:p>
          <a:p>
            <a:r>
              <a:rPr lang="cs-CZ" dirty="0"/>
              <a:t>Znalost (poznání)</a:t>
            </a:r>
          </a:p>
          <a:p>
            <a:r>
              <a:rPr lang="cs-CZ" dirty="0"/>
              <a:t>Dokumentace, věrohodná obnova, prezentace</a:t>
            </a:r>
          </a:p>
          <a:p>
            <a:r>
              <a:rPr lang="cs-CZ" dirty="0"/>
              <a:t>Zpracování průzkumů a pasportů historické a regionální zástavby</a:t>
            </a:r>
          </a:p>
          <a:p>
            <a:r>
              <a:rPr lang="cs-CZ" dirty="0"/>
              <a:t>Upřednostnění místních tradičních stavebních materiálů </a:t>
            </a:r>
          </a:p>
          <a:p>
            <a:r>
              <a:rPr lang="cs-CZ" dirty="0"/>
              <a:t>Zachování tradičních regionálních stavebních prvků </a:t>
            </a:r>
          </a:p>
          <a:p>
            <a:r>
              <a:rPr lang="cs-CZ" dirty="0"/>
              <a:t>Péče o tradiční humna</a:t>
            </a:r>
          </a:p>
          <a:p>
            <a:r>
              <a:rPr lang="cs-CZ" dirty="0"/>
              <a:t>Péče o kulturní památky</a:t>
            </a:r>
          </a:p>
          <a:p>
            <a:endParaRPr lang="cs-CZ" sz="1400" dirty="0"/>
          </a:p>
          <a:p>
            <a:endParaRPr lang="cs-CZ" sz="1200" dirty="0"/>
          </a:p>
          <a:p>
            <a:endParaRPr lang="cs-CZ" sz="1400" dirty="0"/>
          </a:p>
          <a:p>
            <a:pPr lvl="0"/>
            <a:endParaRPr lang="cs-CZ" dirty="0"/>
          </a:p>
          <a:p>
            <a:pPr lvl="0"/>
            <a:endParaRPr lang="cs-CZ" sz="1400" dirty="0"/>
          </a:p>
          <a:p>
            <a:pPr marL="0" lvl="1" indent="0">
              <a:buNone/>
            </a:pPr>
            <a:endParaRPr lang="cs-CZ" sz="1400" dirty="0"/>
          </a:p>
          <a:p>
            <a:pPr marL="0" lvl="1" indent="0">
              <a:buNone/>
            </a:pPr>
            <a:endParaRPr lang="cs-CZ" sz="1400" dirty="0"/>
          </a:p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9060EFF-7670-401E-ACB8-1A7BECDF8D3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65133" y="1052736"/>
            <a:ext cx="4017643" cy="5184576"/>
          </a:xfrm>
        </p:spPr>
        <p:txBody>
          <a:bodyPr/>
          <a:lstStyle/>
          <a:p>
            <a:pPr marL="0" lvl="1" indent="0">
              <a:buNone/>
            </a:pPr>
            <a:endParaRPr lang="cs-CZ" sz="1400" dirty="0"/>
          </a:p>
          <a:p>
            <a:pPr lvl="0"/>
            <a:r>
              <a:rPr lang="cs-CZ" dirty="0"/>
              <a:t>Zachování tradičního rázu obce ve smyslu stavební kultury</a:t>
            </a:r>
            <a:endParaRPr lang="cs-CZ" sz="1400" dirty="0"/>
          </a:p>
          <a:p>
            <a:pPr lvl="0"/>
            <a:r>
              <a:rPr lang="cs-CZ" dirty="0"/>
              <a:t>Zachování historické siluety – panoramatu obce </a:t>
            </a:r>
            <a:endParaRPr lang="cs-CZ" sz="1400" dirty="0"/>
          </a:p>
          <a:p>
            <a:pPr lvl="0"/>
            <a:r>
              <a:rPr lang="cs-CZ" dirty="0"/>
              <a:t>Koncepční plánování nové výstavby v návaznosti na lokální stavební tradice </a:t>
            </a:r>
            <a:endParaRPr lang="cs-CZ" sz="1400" dirty="0"/>
          </a:p>
          <a:p>
            <a:pPr lvl="0"/>
            <a:r>
              <a:rPr lang="cs-CZ" dirty="0"/>
              <a:t>Vytvoření nabídky motivačních skic nových staveb v lokální stavební tradici    </a:t>
            </a:r>
            <a:endParaRPr lang="cs-CZ" sz="1400" dirty="0"/>
          </a:p>
          <a:p>
            <a:pPr lvl="0"/>
            <a:r>
              <a:rPr lang="cs-CZ" dirty="0"/>
              <a:t>Regulace nové výstavby v duchu základních tradičních lokálních stavebních forem (stavební čára, tradiční hmotové uspořádání a proporce, střešní krajina členění, aj.)</a:t>
            </a:r>
            <a:endParaRPr lang="cs-CZ" sz="1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64442C1-577C-46F3-9EBC-853580A4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24" y="116632"/>
            <a:ext cx="6919087" cy="642681"/>
          </a:xfrm>
        </p:spPr>
        <p:txBody>
          <a:bodyPr/>
          <a:lstStyle/>
          <a:p>
            <a:r>
              <a:rPr lang="cs-CZ" sz="2000" b="1" dirty="0"/>
              <a:t>Nová cena </a:t>
            </a:r>
            <a:r>
              <a:rPr lang="cs-CZ" sz="2000" dirty="0"/>
              <a:t>– komplexní přístup k zástavbě venkova</a:t>
            </a:r>
          </a:p>
        </p:txBody>
      </p:sp>
    </p:spTree>
    <p:extLst>
      <p:ext uri="{BB962C8B-B14F-4D97-AF65-F5344CB8AC3E}">
        <p14:creationId xmlns:p14="http://schemas.microsoft.com/office/powerpoint/2010/main" val="108842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7D244ED-D296-4DB2-BC69-7FE27C9C2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3830637" cy="2553758"/>
          </a:xfr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189A285E-595B-4D5A-A871-6EE700B5A33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835976"/>
            <a:ext cx="3773424" cy="2517648"/>
          </a:xfr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6A3F1892-DD73-4C52-BE0E-E3887982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Jihomoravský venkov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4698093-6675-46C6-94E2-65D466F64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88940"/>
            <a:ext cx="4427984" cy="223561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27B89F6-67F9-439B-8F58-D37D4AC630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" y="3034551"/>
            <a:ext cx="2674708" cy="20026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89E96D10-9CDB-47A0-B897-DF4DED5E55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906034"/>
            <a:ext cx="2552193" cy="191304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6F3E288-2D63-4E41-800B-6527D82D66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36" y="2691063"/>
            <a:ext cx="3034505" cy="202144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E42338AF-7DE4-460F-8881-60D66EAD61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383" y="4092693"/>
            <a:ext cx="2014480" cy="2681278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D2A9501F-DBD2-44BD-B3A7-A0B33AA17C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626" y="4355592"/>
            <a:ext cx="3156454" cy="2371516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E6D29A5D-4ED4-415E-9393-840DA73AEB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7" y="4735473"/>
            <a:ext cx="2674708" cy="2009569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E64622F8-BE99-4223-9282-7BA9AF2FC7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49" y="4693632"/>
            <a:ext cx="1523994" cy="2028440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E8B71381-1A17-46F5-8E24-A0FAA27898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18703" y="2659355"/>
            <a:ext cx="2014482" cy="150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97905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4827</TotalTime>
  <Words>410</Words>
  <Application>Microsoft Office PowerPoint</Application>
  <PresentationFormat>Předvádění na obrazovce (4:3)</PresentationFormat>
  <Paragraphs>66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Výchozí návrh</vt:lpstr>
      <vt:lpstr>    </vt:lpstr>
      <vt:lpstr>Ocenění – Diplom</vt:lpstr>
      <vt:lpstr>Diplom za příkladnou péči o historickou zástavbu obce může získat obec která: </vt:lpstr>
      <vt:lpstr>Ocenění Zlatá cihla</vt:lpstr>
      <vt:lpstr>Zlatá cihla A – obnova památkově chráněných objektů a památek místního významu </vt:lpstr>
      <vt:lpstr>Zlatá cihla B – obnova staveb venkovské zástavby</vt:lpstr>
      <vt:lpstr>Zlatá cihla C – nové venkovské stavby</vt:lpstr>
      <vt:lpstr>Nová cena – komplexní přístup k zástavbě venkova</vt:lpstr>
      <vt:lpstr>Jihomoravský venkov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Alena Dunajová</dc:creator>
  <cp:lastModifiedBy>Ing. Dagmar Adámková</cp:lastModifiedBy>
  <cp:revision>220</cp:revision>
  <dcterms:created xsi:type="dcterms:W3CDTF">2012-04-25T12:23:01Z</dcterms:created>
  <dcterms:modified xsi:type="dcterms:W3CDTF">2025-04-29T06:08:38Z</dcterms:modified>
</cp:coreProperties>
</file>