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1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22" r:id="rId3"/>
    <p:sldId id="330" r:id="rId4"/>
    <p:sldId id="366" r:id="rId5"/>
    <p:sldId id="367" r:id="rId6"/>
    <p:sldId id="368" r:id="rId7"/>
    <p:sldId id="354" r:id="rId8"/>
    <p:sldId id="335" r:id="rId9"/>
    <p:sldId id="362" r:id="rId10"/>
    <p:sldId id="363" r:id="rId11"/>
    <p:sldId id="338" r:id="rId12"/>
    <p:sldId id="336" r:id="rId13"/>
    <p:sldId id="364" r:id="rId14"/>
    <p:sldId id="273" r:id="rId15"/>
    <p:sldId id="278" r:id="rId16"/>
    <p:sldId id="343" r:id="rId17"/>
    <p:sldId id="331" r:id="rId18"/>
    <p:sldId id="333" r:id="rId19"/>
    <p:sldId id="334" r:id="rId20"/>
    <p:sldId id="318" r:id="rId21"/>
    <p:sldId id="280" r:id="rId22"/>
    <p:sldId id="346" r:id="rId23"/>
    <p:sldId id="347" r:id="rId24"/>
    <p:sldId id="348" r:id="rId25"/>
    <p:sldId id="349" r:id="rId26"/>
    <p:sldId id="350" r:id="rId27"/>
    <p:sldId id="351" r:id="rId28"/>
    <p:sldId id="369" r:id="rId29"/>
    <p:sldId id="370" r:id="rId30"/>
    <p:sldId id="352" r:id="rId31"/>
    <p:sldId id="353" r:id="rId32"/>
    <p:sldId id="332" r:id="rId33"/>
    <p:sldId id="294" r:id="rId34"/>
    <p:sldId id="361" r:id="rId35"/>
    <p:sldId id="371" r:id="rId36"/>
    <p:sldId id="321" r:id="rId37"/>
    <p:sldId id="372" r:id="rId38"/>
    <p:sldId id="263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EEF"/>
    <a:srgbClr val="EAEFF7"/>
    <a:srgbClr val="DEEBF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275" autoAdjust="0"/>
  </p:normalViewPr>
  <p:slideViewPr>
    <p:cSldViewPr snapToGrid="0">
      <p:cViewPr varScale="1">
        <p:scale>
          <a:sx n="136" d="100"/>
          <a:sy n="136" d="100"/>
        </p:scale>
        <p:origin x="126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!!!d&#225;t%20&#269;l&#225;nky\Habilitace\prezentace\podklady\graf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!!!projekty\!!!ve&#345;ejn&#233;%20stravov&#225;n&#237;\2024\MMR\2024-06-06%20-%20kulat&#253;%20st&#367;l\komodity_kraje_2022_naz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!!!projekty\!!!ve&#345;ejn&#233;%20stravov&#225;n&#237;\2024\MMR\2024-06-06%20-%20kulat&#253;%20st&#367;l\komodity_kraje_2022_naz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!!!projekty\!!!ve&#345;ejn&#233;%20stravov&#225;n&#237;\2024\MMR\2024-06-06%20-%20kulat&#253;%20st&#367;l\komodity_kraje_2022_nazv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I:\!!!projekty\!p&#345;ipravovan&#233;\ve&#345;ejn&#233;%20stravov&#225;n&#237;%202021\2022\MZe-&#268;TPEZ\graf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Regionalita</a:t>
            </a:r>
            <a:r>
              <a:rPr lang="cs-CZ" dirty="0"/>
              <a:t> a emise CO</a:t>
            </a:r>
            <a:r>
              <a:rPr lang="cs-CZ" baseline="-25000" dirty="0"/>
              <a:t>2e 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pattFill prst="pct50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dPt>
            <c:idx val="1"/>
            <c:invertIfNegative val="0"/>
            <c:bubble3D val="0"/>
            <c:spPr>
              <a:pattFill prst="ltVert">
                <a:fgClr>
                  <a:schemeClr val="tx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1-BCDE-4382-ADD6-082A323EFE2A}"/>
              </c:ext>
            </c:extLst>
          </c:dPt>
          <c:dPt>
            <c:idx val="3"/>
            <c:invertIfNegative val="0"/>
            <c:bubble3D val="0"/>
            <c:spPr>
              <a:pattFill prst="ltVert">
                <a:fgClr>
                  <a:schemeClr val="tx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BCDE-4382-ADD6-082A323EFE2A}"/>
              </c:ext>
            </c:extLst>
          </c:dPt>
          <c:dPt>
            <c:idx val="5"/>
            <c:invertIfNegative val="0"/>
            <c:bubble3D val="0"/>
            <c:spPr>
              <a:pattFill prst="ltVert">
                <a:fgClr>
                  <a:schemeClr val="tx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5-BCDE-4382-ADD6-082A323EFE2A}"/>
              </c:ext>
            </c:extLst>
          </c:dPt>
          <c:dPt>
            <c:idx val="7"/>
            <c:invertIfNegative val="0"/>
            <c:bubble3D val="0"/>
            <c:spPr>
              <a:pattFill prst="ltVert">
                <a:fgClr>
                  <a:schemeClr val="tx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7-BCDE-4382-ADD6-082A323EFE2A}"/>
              </c:ext>
            </c:extLst>
          </c:dPt>
          <c:dPt>
            <c:idx val="9"/>
            <c:invertIfNegative val="0"/>
            <c:bubble3D val="0"/>
            <c:spPr>
              <a:pattFill prst="ltVert">
                <a:fgClr>
                  <a:schemeClr val="tx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9-BCDE-4382-ADD6-082A323EFE2A}"/>
              </c:ext>
            </c:extLst>
          </c:dPt>
          <c:cat>
            <c:multiLvlStrRef>
              <c:f>List1!$B$3:$C$12</c:f>
              <c:multiLvlStrCache>
                <c:ptCount val="10"/>
                <c:lvl>
                  <c:pt idx="0">
                    <c:v>regionální</c:v>
                  </c:pt>
                  <c:pt idx="1">
                    <c:v>dovoz (SK)</c:v>
                  </c:pt>
                  <c:pt idx="2">
                    <c:v>regionální</c:v>
                  </c:pt>
                  <c:pt idx="3">
                    <c:v>dovoz (IT)</c:v>
                  </c:pt>
                  <c:pt idx="4">
                    <c:v>regionální</c:v>
                  </c:pt>
                  <c:pt idx="5">
                    <c:v>dovoz (IT)</c:v>
                  </c:pt>
                  <c:pt idx="6">
                    <c:v>regionální</c:v>
                  </c:pt>
                  <c:pt idx="7">
                    <c:v>dovoz (D)</c:v>
                  </c:pt>
                  <c:pt idx="8">
                    <c:v>regionální</c:v>
                  </c:pt>
                  <c:pt idx="9">
                    <c:v>dovoz (E)</c:v>
                  </c:pt>
                </c:lvl>
                <c:lvl>
                  <c:pt idx="0">
                    <c:v>mouka</c:v>
                  </c:pt>
                  <c:pt idx="2">
                    <c:v>těstoviny</c:v>
                  </c:pt>
                  <c:pt idx="4">
                    <c:v>jablka</c:v>
                  </c:pt>
                  <c:pt idx="6">
                    <c:v>brambory</c:v>
                  </c:pt>
                  <c:pt idx="8">
                    <c:v>rajčata</c:v>
                  </c:pt>
                </c:lvl>
              </c:multiLvlStrCache>
            </c:multiLvlStrRef>
          </c:cat>
          <c:val>
            <c:numRef>
              <c:f>List1!$D$3:$D$12</c:f>
              <c:numCache>
                <c:formatCode>General</c:formatCode>
                <c:ptCount val="10"/>
                <c:pt idx="0">
                  <c:v>0.56999999999999995</c:v>
                </c:pt>
                <c:pt idx="1">
                  <c:v>0.71000000000000063</c:v>
                </c:pt>
                <c:pt idx="2">
                  <c:v>0.6200000000000021</c:v>
                </c:pt>
                <c:pt idx="3">
                  <c:v>0.98</c:v>
                </c:pt>
                <c:pt idx="4">
                  <c:v>0.1</c:v>
                </c:pt>
                <c:pt idx="5">
                  <c:v>0.43000000000000038</c:v>
                </c:pt>
                <c:pt idx="6">
                  <c:v>0.24000000000000021</c:v>
                </c:pt>
                <c:pt idx="7">
                  <c:v>0.39000000000000118</c:v>
                </c:pt>
                <c:pt idx="8">
                  <c:v>0.15000000000000024</c:v>
                </c:pt>
                <c:pt idx="9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DE-4382-ADD6-082A323EF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2045184"/>
        <c:axId val="252045744"/>
      </c:barChart>
      <c:catAx>
        <c:axId val="252045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52045744"/>
        <c:crosses val="autoZero"/>
        <c:auto val="1"/>
        <c:lblAlgn val="ctr"/>
        <c:lblOffset val="100"/>
        <c:noMultiLvlLbl val="0"/>
      </c:catAx>
      <c:valAx>
        <c:axId val="252045744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kg CO</a:t>
                </a:r>
                <a:r>
                  <a:rPr lang="en-US" sz="1200" baseline="-25000" dirty="0"/>
                  <a:t>2e</a:t>
                </a:r>
                <a:r>
                  <a:rPr lang="en-US" sz="1200" dirty="0"/>
                  <a:t> kg</a:t>
                </a:r>
                <a:r>
                  <a:rPr lang="en-US" sz="1200" baseline="30000" dirty="0"/>
                  <a:t>-1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520451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mléka na hmotnosti porce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31-4579-9DFB-95838FAFB0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A31-4579-9DFB-95838FAFB06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16,7 %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A31-4579-9DFB-95838FAFB0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83,3 %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A31-4579-9DFB-95838FAFB06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mléko!$D$101:$E$101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mléko!$D$102:$E$102</c:f>
              <c:numCache>
                <c:formatCode>General</c:formatCode>
                <c:ptCount val="2"/>
                <c:pt idx="0">
                  <c:v>16.7</c:v>
                </c:pt>
                <c:pt idx="1">
                  <c:v>83.3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31-4579-9DFB-95838FAFB06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konvenčního mléka na ceně porce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60-46FF-865F-A4C043BD90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60-46FF-865F-A4C043BD902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5,68</a:t>
                    </a:r>
                    <a:r>
                      <a:rPr lang="en-US" baseline="0" dirty="0"/>
                      <a:t>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060-46FF-865F-A4C043BD902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94,32 %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060-46FF-865F-A4C043BD902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mléko!$D$47:$E$47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mléko!$D$48:$E$48</c:f>
              <c:numCache>
                <c:formatCode>General</c:formatCode>
                <c:ptCount val="2"/>
                <c:pt idx="0">
                  <c:v>5.68</c:v>
                </c:pt>
                <c:pt idx="1">
                  <c:v>94.32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60-46FF-865F-A4C043BD90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200" b="1" i="0" baseline="0" dirty="0">
                <a:effectLst/>
              </a:rPr>
              <a:t>Podíl na ceně porce při zařazení biomléka (%)</a:t>
            </a:r>
            <a:endParaRPr lang="cs-CZ" sz="2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71-4EFF-ADE2-0530A6BC61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71-4EFF-ADE2-0530A6BC61D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6,18 %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171-4EFF-ADE2-0530A6BC61D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93,72 %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171-4EFF-ADE2-0530A6BC61D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mléko!$D$66:$E$66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mléko!$D$67:$E$67</c:f>
              <c:numCache>
                <c:formatCode>General</c:formatCode>
                <c:ptCount val="2"/>
                <c:pt idx="0">
                  <c:v>6.18</c:v>
                </c:pt>
                <c:pt idx="1">
                  <c:v>93.82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71-4EFF-ADE2-0530A6BC61D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200" b="1" i="0" u="none" strike="noStrike" kern="1200" baseline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Podíl na ceně porce při zařazení </a:t>
            </a:r>
            <a:r>
              <a:rPr lang="cs-CZ" sz="2200" b="1" i="0" u="none" strike="noStrike" kern="1200" baseline="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biobrambor</a:t>
            </a:r>
            <a:r>
              <a:rPr lang="cs-CZ" sz="2200" b="1" i="0" u="none" strike="noStrike" kern="1200" baseline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B7-48C9-BFC0-B0F32730D55F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BB7-48C9-BFC0-B0F32730D55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4AD2393-4CDB-4BF4-A2F9-8AAE0E7FBBD4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B7-48C9-BFC0-B0F32730D5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4C9B39F-AE05-4266-BCDE-DF5DD9205626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BB7-48C9-BFC0-B0F32730D55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List1!$D$61:$E$61</c:f>
              <c:strCache>
                <c:ptCount val="2"/>
                <c:pt idx="0">
                  <c:v>potatoes</c:v>
                </c:pt>
                <c:pt idx="1">
                  <c:v>other</c:v>
                </c:pt>
              </c:strCache>
            </c:strRef>
          </c:cat>
          <c:val>
            <c:numRef>
              <c:f>List1!$D$62:$E$62</c:f>
              <c:numCache>
                <c:formatCode>General</c:formatCode>
                <c:ptCount val="2"/>
                <c:pt idx="0">
                  <c:v>5.17</c:v>
                </c:pt>
                <c:pt idx="1">
                  <c:v>94.83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B7-48C9-BFC0-B0F32730D55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Podíl</a:t>
            </a:r>
            <a:r>
              <a:rPr lang="cs-CZ" baseline="0" dirty="0"/>
              <a:t> na ceně porce při zařazení </a:t>
            </a:r>
            <a:r>
              <a:rPr lang="cs-CZ" baseline="0" dirty="0" err="1"/>
              <a:t>biobrambor</a:t>
            </a:r>
            <a:r>
              <a:rPr lang="cs-CZ" baseline="0" dirty="0"/>
              <a:t> </a:t>
            </a:r>
            <a:r>
              <a:rPr lang="cs-CZ" dirty="0"/>
              <a:t>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C000"/>
            </a:solidFill>
          </c:spPr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42-4598-A12C-CCE5DB8802B3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42-4598-A12C-CCE5DB8802B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B7AFE81-46A9-43BF-BB5B-1D195D837F11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42-4598-A12C-CCE5DB8802B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4249890-5CCE-49B1-B167-2A784636C6B6}" type="VALUE">
                      <a:rPr lang="en-US" smtClean="0"/>
                      <a:pPr/>
                      <a:t>[HODNOTA]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F42-4598-A12C-CCE5DB8802B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List1!$D$66:$E$66</c:f>
              <c:strCache>
                <c:ptCount val="2"/>
                <c:pt idx="0">
                  <c:v>potatoes</c:v>
                </c:pt>
                <c:pt idx="1">
                  <c:v>other</c:v>
                </c:pt>
              </c:strCache>
            </c:strRef>
          </c:cat>
          <c:val>
            <c:numRef>
              <c:f>List1!$D$67:$E$67</c:f>
              <c:numCache>
                <c:formatCode>General</c:formatCode>
                <c:ptCount val="2"/>
                <c:pt idx="0">
                  <c:v>5.63</c:v>
                </c:pt>
                <c:pt idx="1">
                  <c:v>94.37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42-4598-A12C-CCE5DB8802B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Produkce obilovin</a:t>
            </a:r>
            <a:r>
              <a:rPr lang="cs-CZ" baseline="0" dirty="0"/>
              <a:t> v biokvalitě v krajích ČR (t)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RV!$H$28</c:f>
              <c:strCache>
                <c:ptCount val="1"/>
                <c:pt idx="0">
                  <c:v>Pšenice obecná (t)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RV!$I$27:$V$27</c:f>
              <c:strCache>
                <c:ptCount val="14"/>
                <c:pt idx="0">
                  <c:v>Jihočeský</c:v>
                </c:pt>
                <c:pt idx="1">
                  <c:v>Plzeňský</c:v>
                </c:pt>
                <c:pt idx="2">
                  <c:v>Moravskoslezský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Olomoucký</c:v>
                </c:pt>
                <c:pt idx="6">
                  <c:v>Zlínský</c:v>
                </c:pt>
                <c:pt idx="7">
                  <c:v>Liberecký</c:v>
                </c:pt>
                <c:pt idx="8">
                  <c:v>Středočeský</c:v>
                </c:pt>
                <c:pt idx="9">
                  <c:v>Královehradecký</c:v>
                </c:pt>
                <c:pt idx="10">
                  <c:v>Jihomoravský</c:v>
                </c:pt>
                <c:pt idx="11">
                  <c:v>Vysočina</c:v>
                </c:pt>
                <c:pt idx="12">
                  <c:v>Pardubický</c:v>
                </c:pt>
                <c:pt idx="13">
                  <c:v>Praha</c:v>
                </c:pt>
              </c:strCache>
            </c:strRef>
          </c:cat>
          <c:val>
            <c:numRef>
              <c:f>RV!$I$28:$V$28</c:f>
              <c:numCache>
                <c:formatCode>#,##0.00</c:formatCode>
                <c:ptCount val="14"/>
                <c:pt idx="0">
                  <c:v>4001.2499999999991</c:v>
                </c:pt>
                <c:pt idx="1">
                  <c:v>6190.8899999999994</c:v>
                </c:pt>
                <c:pt idx="2">
                  <c:v>2171.8000000000002</c:v>
                </c:pt>
                <c:pt idx="3">
                  <c:v>914.5</c:v>
                </c:pt>
                <c:pt idx="4">
                  <c:v>369.86</c:v>
                </c:pt>
                <c:pt idx="5">
                  <c:v>1530.44</c:v>
                </c:pt>
                <c:pt idx="6">
                  <c:v>3324.8399999999997</c:v>
                </c:pt>
                <c:pt idx="7">
                  <c:v>363</c:v>
                </c:pt>
                <c:pt idx="8">
                  <c:v>2709.5699999999997</c:v>
                </c:pt>
                <c:pt idx="9">
                  <c:v>772.25000000000011</c:v>
                </c:pt>
                <c:pt idx="10">
                  <c:v>7449.19</c:v>
                </c:pt>
                <c:pt idx="11">
                  <c:v>3396.1299999999997</c:v>
                </c:pt>
                <c:pt idx="12">
                  <c:v>1490.12</c:v>
                </c:pt>
                <c:pt idx="13">
                  <c:v>186.17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63-4FC7-87DB-9C75B92E2321}"/>
            </c:ext>
          </c:extLst>
        </c:ser>
        <c:ser>
          <c:idx val="1"/>
          <c:order val="1"/>
          <c:tx>
            <c:strRef>
              <c:f>RV!$H$29</c:f>
              <c:strCache>
                <c:ptCount val="1"/>
                <c:pt idx="0">
                  <c:v>Pšenice špalda (t)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RV!$I$27:$V$27</c:f>
              <c:strCache>
                <c:ptCount val="14"/>
                <c:pt idx="0">
                  <c:v>Jihočeský</c:v>
                </c:pt>
                <c:pt idx="1">
                  <c:v>Plzeňský</c:v>
                </c:pt>
                <c:pt idx="2">
                  <c:v>Moravskoslezský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Olomoucký</c:v>
                </c:pt>
                <c:pt idx="6">
                  <c:v>Zlínský</c:v>
                </c:pt>
                <c:pt idx="7">
                  <c:v>Liberecký</c:v>
                </c:pt>
                <c:pt idx="8">
                  <c:v>Středočeský</c:v>
                </c:pt>
                <c:pt idx="9">
                  <c:v>Královehradecký</c:v>
                </c:pt>
                <c:pt idx="10">
                  <c:v>Jihomoravský</c:v>
                </c:pt>
                <c:pt idx="11">
                  <c:v>Vysočina</c:v>
                </c:pt>
                <c:pt idx="12">
                  <c:v>Pardubický</c:v>
                </c:pt>
                <c:pt idx="13">
                  <c:v>Praha</c:v>
                </c:pt>
              </c:strCache>
            </c:strRef>
          </c:cat>
          <c:val>
            <c:numRef>
              <c:f>RV!$I$29:$V$29</c:f>
              <c:numCache>
                <c:formatCode>#,##0.00</c:formatCode>
                <c:ptCount val="14"/>
                <c:pt idx="0">
                  <c:v>1562.5</c:v>
                </c:pt>
                <c:pt idx="1">
                  <c:v>7013.2100000000009</c:v>
                </c:pt>
                <c:pt idx="2">
                  <c:v>2477.6999999999998</c:v>
                </c:pt>
                <c:pt idx="3">
                  <c:v>691.35</c:v>
                </c:pt>
                <c:pt idx="4">
                  <c:v>185.34</c:v>
                </c:pt>
                <c:pt idx="5">
                  <c:v>2110.5</c:v>
                </c:pt>
                <c:pt idx="6">
                  <c:v>1346.6</c:v>
                </c:pt>
                <c:pt idx="7">
                  <c:v>81.5</c:v>
                </c:pt>
                <c:pt idx="8">
                  <c:v>1289.4000000000001</c:v>
                </c:pt>
                <c:pt idx="9">
                  <c:v>492.41999999999996</c:v>
                </c:pt>
                <c:pt idx="10">
                  <c:v>3786.06</c:v>
                </c:pt>
                <c:pt idx="11">
                  <c:v>1241.2800000000002</c:v>
                </c:pt>
                <c:pt idx="12">
                  <c:v>675</c:v>
                </c:pt>
                <c:pt idx="13">
                  <c:v>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63-4FC7-87DB-9C75B92E2321}"/>
            </c:ext>
          </c:extLst>
        </c:ser>
        <c:ser>
          <c:idx val="2"/>
          <c:order val="2"/>
          <c:tx>
            <c:strRef>
              <c:f>RV!$H$30</c:f>
              <c:strCache>
                <c:ptCount val="1"/>
                <c:pt idx="0">
                  <c:v>Pšenice tvrdá (t)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RV!$I$27:$V$27</c:f>
              <c:strCache>
                <c:ptCount val="14"/>
                <c:pt idx="0">
                  <c:v>Jihočeský</c:v>
                </c:pt>
                <c:pt idx="1">
                  <c:v>Plzeňský</c:v>
                </c:pt>
                <c:pt idx="2">
                  <c:v>Moravskoslezský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Olomoucký</c:v>
                </c:pt>
                <c:pt idx="6">
                  <c:v>Zlínský</c:v>
                </c:pt>
                <c:pt idx="7">
                  <c:v>Liberecký</c:v>
                </c:pt>
                <c:pt idx="8">
                  <c:v>Středočeský</c:v>
                </c:pt>
                <c:pt idx="9">
                  <c:v>Královehradecký</c:v>
                </c:pt>
                <c:pt idx="10">
                  <c:v>Jihomoravský</c:v>
                </c:pt>
                <c:pt idx="11">
                  <c:v>Vysočina</c:v>
                </c:pt>
                <c:pt idx="12">
                  <c:v>Pardubický</c:v>
                </c:pt>
                <c:pt idx="13">
                  <c:v>Praha</c:v>
                </c:pt>
              </c:strCache>
            </c:strRef>
          </c:cat>
          <c:val>
            <c:numRef>
              <c:f>RV!$I$30:$V$30</c:f>
              <c:numCache>
                <c:formatCode>#,##0.00</c:formatCode>
                <c:ptCount val="14"/>
                <c:pt idx="0">
                  <c:v>110</c:v>
                </c:pt>
                <c:pt idx="1">
                  <c:v>0</c:v>
                </c:pt>
                <c:pt idx="2">
                  <c:v>79.5</c:v>
                </c:pt>
                <c:pt idx="3">
                  <c:v>0</c:v>
                </c:pt>
                <c:pt idx="4">
                  <c:v>0</c:v>
                </c:pt>
                <c:pt idx="5">
                  <c:v>260</c:v>
                </c:pt>
                <c:pt idx="6">
                  <c:v>0</c:v>
                </c:pt>
                <c:pt idx="7">
                  <c:v>0</c:v>
                </c:pt>
                <c:pt idx="8">
                  <c:v>9.3000000000000007</c:v>
                </c:pt>
                <c:pt idx="9">
                  <c:v>9</c:v>
                </c:pt>
                <c:pt idx="10">
                  <c:v>40</c:v>
                </c:pt>
                <c:pt idx="11">
                  <c:v>12</c:v>
                </c:pt>
                <c:pt idx="12">
                  <c:v>24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63-4FC7-87DB-9C75B92E2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9001280"/>
        <c:axId val="1219001760"/>
      </c:barChart>
      <c:catAx>
        <c:axId val="121900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9001760"/>
        <c:crosses val="autoZero"/>
        <c:auto val="1"/>
        <c:lblAlgn val="ctr"/>
        <c:lblOffset val="100"/>
        <c:noMultiLvlLbl val="0"/>
      </c:catAx>
      <c:valAx>
        <c:axId val="121900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900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1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Produkce hovězího masa v biokvalitě v krajích ČR </a:t>
            </a:r>
            <a:r>
              <a:rPr lang="cs-CZ"/>
              <a:t>(t)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ŽV!$C$27</c:f>
              <c:strCache>
                <c:ptCount val="1"/>
                <c:pt idx="0">
                  <c:v>Hovězí maso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ŽV!$D$26:$Q$26</c:f>
              <c:strCache>
                <c:ptCount val="14"/>
                <c:pt idx="0">
                  <c:v>Jihočeský</c:v>
                </c:pt>
                <c:pt idx="1">
                  <c:v>Plzeňský</c:v>
                </c:pt>
                <c:pt idx="2">
                  <c:v>Moravskoslezský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Olomoucký</c:v>
                </c:pt>
                <c:pt idx="6">
                  <c:v>Zlínský</c:v>
                </c:pt>
                <c:pt idx="7">
                  <c:v>Liberecký</c:v>
                </c:pt>
                <c:pt idx="8">
                  <c:v>Středočeský</c:v>
                </c:pt>
                <c:pt idx="9">
                  <c:v>Královehradecký</c:v>
                </c:pt>
                <c:pt idx="10">
                  <c:v>Jihomoravský</c:v>
                </c:pt>
                <c:pt idx="11">
                  <c:v>Vysočina</c:v>
                </c:pt>
                <c:pt idx="12">
                  <c:v>Pardubický</c:v>
                </c:pt>
                <c:pt idx="13">
                  <c:v>Praha</c:v>
                </c:pt>
              </c:strCache>
            </c:strRef>
          </c:cat>
          <c:val>
            <c:numRef>
              <c:f>ŽV!$D$27:$Q$27</c:f>
              <c:numCache>
                <c:formatCode>General</c:formatCode>
                <c:ptCount val="14"/>
                <c:pt idx="0">
                  <c:v>1123.7080000000001</c:v>
                </c:pt>
                <c:pt idx="1">
                  <c:v>1139.8309999999999</c:v>
                </c:pt>
                <c:pt idx="2">
                  <c:v>1237.049</c:v>
                </c:pt>
                <c:pt idx="3">
                  <c:v>732.59500000000003</c:v>
                </c:pt>
                <c:pt idx="4">
                  <c:v>861.53099999999995</c:v>
                </c:pt>
                <c:pt idx="5">
                  <c:v>550.73199999999997</c:v>
                </c:pt>
                <c:pt idx="6">
                  <c:v>414.50200000000001</c:v>
                </c:pt>
                <c:pt idx="7">
                  <c:v>607.86599999999999</c:v>
                </c:pt>
                <c:pt idx="8">
                  <c:v>409.00200000000001</c:v>
                </c:pt>
                <c:pt idx="9">
                  <c:v>563.53</c:v>
                </c:pt>
                <c:pt idx="10">
                  <c:v>63.619</c:v>
                </c:pt>
                <c:pt idx="11">
                  <c:v>634.48599999999999</c:v>
                </c:pt>
                <c:pt idx="12">
                  <c:v>328.53199999999998</c:v>
                </c:pt>
                <c:pt idx="13">
                  <c:v>14.465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0-4E10-A1CB-8055286B9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5746240"/>
        <c:axId val="1105746720"/>
      </c:barChart>
      <c:catAx>
        <c:axId val="110574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5746720"/>
        <c:crosses val="autoZero"/>
        <c:auto val="1"/>
        <c:lblAlgn val="ctr"/>
        <c:lblOffset val="100"/>
        <c:noMultiLvlLbl val="0"/>
      </c:catAx>
      <c:valAx>
        <c:axId val="110574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574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Produkce</a:t>
            </a:r>
            <a:r>
              <a:rPr lang="cs-CZ" baseline="0"/>
              <a:t> mléka v biokvalitě v krajích ČR</a:t>
            </a:r>
            <a:r>
              <a:rPr lang="cs-CZ"/>
              <a:t> (l)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ŽV!$C$36</c:f>
              <c:strCache>
                <c:ptCount val="1"/>
                <c:pt idx="0">
                  <c:v>Mléko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ŽV!$D$35:$Q$35</c:f>
              <c:strCache>
                <c:ptCount val="14"/>
                <c:pt idx="0">
                  <c:v>Jihočeský</c:v>
                </c:pt>
                <c:pt idx="1">
                  <c:v>Plzeňský</c:v>
                </c:pt>
                <c:pt idx="2">
                  <c:v>Moravskoslezský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Olomoucký</c:v>
                </c:pt>
                <c:pt idx="6">
                  <c:v>Zlínský</c:v>
                </c:pt>
                <c:pt idx="7">
                  <c:v>Liberecký</c:v>
                </c:pt>
                <c:pt idx="8">
                  <c:v>Středočeský</c:v>
                </c:pt>
                <c:pt idx="9">
                  <c:v>Královehradecký</c:v>
                </c:pt>
                <c:pt idx="10">
                  <c:v>Jihomoravský</c:v>
                </c:pt>
                <c:pt idx="11">
                  <c:v>Vysočina</c:v>
                </c:pt>
                <c:pt idx="12">
                  <c:v>Pardubický</c:v>
                </c:pt>
                <c:pt idx="13">
                  <c:v>Praha</c:v>
                </c:pt>
              </c:strCache>
            </c:strRef>
          </c:cat>
          <c:val>
            <c:numRef>
              <c:f>ŽV!$D$36:$Q$36</c:f>
              <c:numCache>
                <c:formatCode>General</c:formatCode>
                <c:ptCount val="14"/>
                <c:pt idx="0">
                  <c:v>2534700</c:v>
                </c:pt>
                <c:pt idx="1">
                  <c:v>2871100</c:v>
                </c:pt>
                <c:pt idx="2">
                  <c:v>2824340</c:v>
                </c:pt>
                <c:pt idx="3">
                  <c:v>4124500</c:v>
                </c:pt>
                <c:pt idx="4">
                  <c:v>1813000</c:v>
                </c:pt>
                <c:pt idx="5">
                  <c:v>3241500</c:v>
                </c:pt>
                <c:pt idx="6">
                  <c:v>2115500</c:v>
                </c:pt>
                <c:pt idx="7">
                  <c:v>1475600</c:v>
                </c:pt>
                <c:pt idx="8">
                  <c:v>670600</c:v>
                </c:pt>
                <c:pt idx="9">
                  <c:v>1379000</c:v>
                </c:pt>
                <c:pt idx="10">
                  <c:v>432000</c:v>
                </c:pt>
                <c:pt idx="11">
                  <c:v>9519500</c:v>
                </c:pt>
                <c:pt idx="12">
                  <c:v>2958600</c:v>
                </c:pt>
                <c:pt idx="13">
                  <c:v>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A6-4DA0-8FEE-6AFD9881BF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9444320"/>
        <c:axId val="1199444800"/>
      </c:barChart>
      <c:catAx>
        <c:axId val="119944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99444800"/>
        <c:crosses val="autoZero"/>
        <c:auto val="1"/>
        <c:lblAlgn val="ctr"/>
        <c:lblOffset val="100"/>
        <c:noMultiLvlLbl val="0"/>
      </c:catAx>
      <c:valAx>
        <c:axId val="119944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9944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surovin na porci (%)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84-4FD3-A545-A7D38EB2A27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84-4FD3-A545-A7D38EB2A276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84-4FD3-A545-A7D38EB2A276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784-4FD3-A545-A7D38EB2A276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784-4FD3-A545-A7D38EB2A276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784-4FD3-A545-A7D38EB2A27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12,5 %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784-4FD3-A545-A7D38EB2A27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16,7 %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784-4FD3-A545-A7D38EB2A27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784-4FD3-A545-A7D38EB2A27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16,8 %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784-4FD3-A545-A7D38EB2A27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mléko!$C$35:$H$35</c:f>
              <c:strCache>
                <c:ptCount val="6"/>
                <c:pt idx="0">
                  <c:v>maso</c:v>
                </c:pt>
                <c:pt idx="1">
                  <c:v>mléko</c:v>
                </c:pt>
                <c:pt idx="2">
                  <c:v>ovoce</c:v>
                </c:pt>
                <c:pt idx="3">
                  <c:v>zelenina</c:v>
                </c:pt>
                <c:pt idx="4">
                  <c:v>brambory</c:v>
                </c:pt>
                <c:pt idx="5">
                  <c:v>ostatní</c:v>
                </c:pt>
              </c:strCache>
            </c:strRef>
          </c:cat>
          <c:val>
            <c:numRef>
              <c:f>mléko!$C$36:$H$36</c:f>
              <c:numCache>
                <c:formatCode>General</c:formatCode>
                <c:ptCount val="6"/>
                <c:pt idx="0">
                  <c:v>12.5</c:v>
                </c:pt>
                <c:pt idx="1">
                  <c:v>16.7</c:v>
                </c:pt>
                <c:pt idx="2">
                  <c:v>15</c:v>
                </c:pt>
                <c:pt idx="3">
                  <c:v>16.8</c:v>
                </c:pt>
                <c:pt idx="4">
                  <c:v>28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84-4FD3-A545-A7D38EB2A27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80418910695742851"/>
          <c:y val="0.29401507223334095"/>
          <c:w val="0.16786101648785959"/>
          <c:h val="0.409303686580857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mléka na hmotnosti porce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F0-4E27-8B68-E46ED62B04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F0-4E27-8B68-E46ED62B04C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16,7 %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F0-4E27-8B68-E46ED62B04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83,3 %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5F0-4E27-8B68-E46ED62B04C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mléko!$D$101:$E$101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mléko!$D$102:$E$102</c:f>
              <c:numCache>
                <c:formatCode>General</c:formatCode>
                <c:ptCount val="2"/>
                <c:pt idx="0">
                  <c:v>16.7</c:v>
                </c:pt>
                <c:pt idx="1">
                  <c:v>83.3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F0-4E27-8B68-E46ED62B04C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konvenčního mléka na ceně porce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A1-42CC-A08C-F9E6C0F61C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FA1-42CC-A08C-F9E6C0F61C3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5,68</a:t>
                    </a:r>
                    <a:r>
                      <a:rPr lang="en-US" baseline="0" dirty="0"/>
                      <a:t>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A1-42CC-A08C-F9E6C0F61C3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94,32 %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A1-42CC-A08C-F9E6C0F61C3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mléko!$D$47:$E$47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mléko!$D$48:$E$48</c:f>
              <c:numCache>
                <c:formatCode>General</c:formatCode>
                <c:ptCount val="2"/>
                <c:pt idx="0">
                  <c:v>5.68</c:v>
                </c:pt>
                <c:pt idx="1">
                  <c:v>94.32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A1-42CC-A08C-F9E6C0F61C3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200" b="1" i="0" baseline="0" dirty="0">
                <a:effectLst/>
              </a:rPr>
              <a:t>Podíl na ceně porce při zařazení biomléka (%)</a:t>
            </a:r>
            <a:endParaRPr lang="cs-CZ" sz="2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BBC-4FD1-97A3-D9D9813366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BBC-4FD1-97A3-D9D9813366D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5,93 %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BBC-4FD1-97A3-D9D9813366D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94,07 %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BBC-4FD1-97A3-D9D9813366D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mléko!$D$61:$E$61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mléko!$D$62:$E$62</c:f>
              <c:numCache>
                <c:formatCode>General</c:formatCode>
                <c:ptCount val="2"/>
                <c:pt idx="0">
                  <c:v>5.93</c:v>
                </c:pt>
                <c:pt idx="1">
                  <c:v>94.07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BC-4FD1-97A3-D9D9813366D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200" b="1" i="0" baseline="0" dirty="0">
                <a:effectLst/>
              </a:rPr>
              <a:t>Podíl na ceně porce při zařazení biomléka (%)</a:t>
            </a:r>
            <a:endParaRPr lang="cs-CZ" sz="2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B0-4290-9A75-E9D493BAEC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8B0-4290-9A75-E9D493BAEC3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6,18 %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B0-4290-9A75-E9D493BAEC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93,72 %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8B0-4290-9A75-E9D493BAEC3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mléko!$D$66:$E$66</c:f>
              <c:strCache>
                <c:ptCount val="2"/>
                <c:pt idx="0">
                  <c:v>mléko</c:v>
                </c:pt>
                <c:pt idx="1">
                  <c:v>ostatní</c:v>
                </c:pt>
              </c:strCache>
            </c:strRef>
          </c:cat>
          <c:val>
            <c:numRef>
              <c:f>mléko!$D$67:$E$67</c:f>
              <c:numCache>
                <c:formatCode>General</c:formatCode>
                <c:ptCount val="2"/>
                <c:pt idx="0">
                  <c:v>6.18</c:v>
                </c:pt>
                <c:pt idx="1">
                  <c:v>93.82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B0-4290-9A75-E9D493BAEC3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AB478-D695-4BF6-BA82-7707FD124648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685E9-32D8-4B61-8581-445B60239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52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481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964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77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573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642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180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05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605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774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920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99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091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13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817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91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89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104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569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274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670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7CC16-FF23-BF8D-90BB-781592661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1872405-5E10-1905-DCBC-35C9D8C53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1482639-A69E-1A92-74A0-80413DF50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E5C2A7-727A-1784-1C10-762FAB11C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379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60611-CAF1-4823-35D4-1B0F8939D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06DFE9A-2412-EDED-6330-C6485E8D4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10A1373-6EAB-2714-8CE7-8C0FD47BB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E092B3-18D6-CB30-1DFB-FC876B4B50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92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406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3594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624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579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093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269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9C8EC-71FD-A6DE-1CD4-F198FF30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23EE194-0C2E-A07A-5BC5-0178677C9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0F368CD-AB8F-81FD-1984-58963DFE9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9EDA8B-B1AB-E5B9-53DF-E8E0D1EE3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360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85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369B3-784D-8657-183E-5768D8E7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83B481D-4FE5-219B-89E6-B4F2DA8A0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B7C466D-EC79-84D3-5052-067B30C46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FC3902-0B85-D53D-7450-1E7EFB2AD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522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84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66749-6E58-FBC5-531C-8049E7F7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43586C-B3A5-BA71-63B6-EE22E962F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819FF1E-3DBC-4712-1484-26ED6F4C6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89E7A1-F5A4-FBA7-A950-2328645940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8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16F4E-D4D7-8934-E443-AA3C44461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625BD90-874C-A362-DF7F-45DAF9CA6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008F6C3-6F94-7FC3-4D30-DD54A0F31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7318B6-48E0-C752-8C14-ED5987A00F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00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BE877-B994-E85A-2B1A-3ED021C6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B8297CC-256E-8E87-CE24-391AFA1AD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E66377F-2590-C22D-7326-0A3164164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2183C3-9A23-AFDA-8596-3A746DE82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16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58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468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685E9-32D8-4B61-8581-445B60239CC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6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44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21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6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26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44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53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41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35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19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17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677D-5276-4985-B084-E423C5FB0322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AECFA-0D32-4435-9E6A-00C57E169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86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mmr.gov.cz%2Fcs%2Fministerstvo%2Fverejne-zakazky-a-elektronizace%2Fnarodni-strategie-verejneho-zadavani-v-cr&amp;data=05%7C02%7Cjmoudry%40fzt.jcu.cz%7C7bb64bd32ea8483f21d808dc5ecf2b4e%7Cc35f5da49a0344e68bf992833634f6a7%7C0%7C0%7C638489491082547795%7CUnknown%7CTWFpbGZsb3d8eyJWIjoiMC4wLjAwMDAiLCJQIjoiV2luMzIiLCJBTiI6Ik1haWwiLCJXVCI6Mn0%3D%7C0%7C%7C%7C&amp;sdata=odVFFj%2FadMRpTYnKBUU7Wi5gsG7iyyhLM4QNSzTqtzw%3D&amp;reserved=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4.gif"/><Relationship Id="rId4" Type="http://schemas.openxmlformats.org/officeDocument/2006/relationships/image" Target="../media/image24.jpe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4.gif"/><Relationship Id="rId5" Type="http://schemas.openxmlformats.org/officeDocument/2006/relationships/image" Target="../media/image29.jpeg"/><Relationship Id="rId10" Type="http://schemas.openxmlformats.org/officeDocument/2006/relationships/image" Target="../media/image3.png"/><Relationship Id="rId4" Type="http://schemas.openxmlformats.org/officeDocument/2006/relationships/chart" Target="../charts/chart5.xml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1.jpe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11" Type="http://schemas.openxmlformats.org/officeDocument/2006/relationships/image" Target="../media/image35.png"/><Relationship Id="rId5" Type="http://schemas.openxmlformats.org/officeDocument/2006/relationships/image" Target="../media/image4.gif"/><Relationship Id="rId10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13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chart" Target="../charts/char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gif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562893"/>
            <a:ext cx="9144000" cy="1481500"/>
          </a:xfrm>
        </p:spPr>
        <p:txBody>
          <a:bodyPr>
            <a:noAutofit/>
          </a:bodyPr>
          <a:lstStyle/>
          <a:p>
            <a:r>
              <a:rPr lang="cs-CZ" sz="3600" b="1" dirty="0"/>
              <a:t>Uplatnění místních potravin a biopotravin ve veřejném stravování - důvody a dopady</a:t>
            </a:r>
            <a:endParaRPr lang="cs-CZ" sz="1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9904" y="6248200"/>
            <a:ext cx="3716382" cy="56714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cs-CZ" sz="6400" dirty="0"/>
              <a:t>doc. Ing. Jan Moudrý, Ph.D. jmoudry@fzt.jcu.cz / +420 723 701 768</a:t>
            </a:r>
            <a:endParaRPr lang="cs-CZ" sz="2000" dirty="0"/>
          </a:p>
        </p:txBody>
      </p:sp>
      <p:pic>
        <p:nvPicPr>
          <p:cNvPr id="1026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7EE7E3-CA63-B5CC-EB13-9EB011EA1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39131"/>
            <a:ext cx="12192000" cy="367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7B3DC651-5E7E-F6A2-EFD3-EDC84F4D6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9" name="Obrázek 8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CEA7470-A65F-E3F4-1CD7-8062D2833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1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MPS STRAVA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Odborná skupina pro školní stravování</a:t>
            </a:r>
          </a:p>
          <a:p>
            <a:pPr lvl="1"/>
            <a:r>
              <a:rPr lang="cs-CZ" dirty="0"/>
              <a:t>Vyhláška č. 107/2005 sb. o školním stravování</a:t>
            </a:r>
          </a:p>
          <a:p>
            <a:pPr lvl="1"/>
            <a:r>
              <a:rPr lang="cs-CZ" dirty="0"/>
              <a:t>Úpravy spotřebního koše (Příloha 1 – Výživové normy pro školní stravování)</a:t>
            </a:r>
          </a:p>
          <a:p>
            <a:pPr lvl="1"/>
            <a:r>
              <a:rPr lang="cs-CZ" dirty="0"/>
              <a:t>Metodika poskytování dietní stravy v rámci školního stravování</a:t>
            </a:r>
          </a:p>
          <a:p>
            <a:r>
              <a:rPr lang="cs-CZ" dirty="0"/>
              <a:t>Odborná skupina pro nemocniční stravování</a:t>
            </a:r>
          </a:p>
          <a:p>
            <a:pPr lvl="1"/>
            <a:r>
              <a:rPr lang="cs-CZ" dirty="0"/>
              <a:t>Doporučení Ministerstva zdravotnictví pro nákupy potravin do stravovacích provozů nemocnic</a:t>
            </a:r>
          </a:p>
          <a:p>
            <a:r>
              <a:rPr lang="cs-CZ" dirty="0"/>
              <a:t>Máme to na talíři (a není nám to jedno) (https://www.mametonataliri.cz/)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175D884D-CE2C-B60F-D8B8-40A7427B5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24B2B730-0284-69E4-B8ED-A2181009B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8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MPS STRAVA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3" y="2262188"/>
            <a:ext cx="10180277" cy="3951576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65464" y="1690688"/>
            <a:ext cx="10515600" cy="775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Principy výživ v nemocnicích dle MPS STRAVA</a:t>
            </a:r>
          </a:p>
          <a:p>
            <a:endParaRPr lang="cs-CZ" dirty="0"/>
          </a:p>
        </p:txBody>
      </p:sp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9BF48BB8-6476-21DF-8798-18DB5D730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AC099CD-8489-431E-3ED7-EF5B4F5DE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41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MPS STRAVA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Oborná skupina pro školní stravování – zařazování podílů místních, sezónních, nezpracovaných a biopotravin, úpravy spotřebního koše</a:t>
            </a:r>
          </a:p>
          <a:p>
            <a:r>
              <a:rPr lang="cs-CZ" dirty="0"/>
              <a:t>Pilotní testování na 30 školách (jaro 2024)</a:t>
            </a:r>
          </a:p>
          <a:p>
            <a:r>
              <a:rPr lang="cs-CZ" dirty="0"/>
              <a:t>Sběr dat do léta 2024</a:t>
            </a:r>
          </a:p>
          <a:p>
            <a:r>
              <a:rPr lang="cs-CZ" dirty="0"/>
              <a:t>Léto 2024 vyhodnocení dat a příprava podkladů</a:t>
            </a:r>
          </a:p>
          <a:p>
            <a:r>
              <a:rPr lang="cs-CZ" dirty="0"/>
              <a:t>Září 2024 zahájení legislativního procesu</a:t>
            </a:r>
          </a:p>
          <a:p>
            <a:r>
              <a:rPr lang="cs-CZ" dirty="0"/>
              <a:t>Září 2025 účinnost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1ED94961-8EF7-6376-600C-62862904C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098A6AA-1233-5145-A81B-AAB376C98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MMR - NSVZ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effectLst/>
                <a:latin typeface="Calibri" panose="020F0502020204030204" pitchFamily="34" charset="0"/>
              </a:rPr>
              <a:t>MMR připravilo </a:t>
            </a:r>
            <a:r>
              <a:rPr lang="cs-CZ" dirty="0">
                <a:effectLst/>
                <a:latin typeface="Calibri" panose="020F0502020204030204" pitchFamily="34" charset="0"/>
                <a:hlinkClick r:id="rId3" tooltip="Původní adresa URL: https://mmr.gov.cz/cs/ministerstvo/verejne-zakazky-a-elektronizace/narodni-strategie-verejneho-zadavani-v-cr. Na tento odkaz klikněte nebo klepněte, pokud ho považujete za důvěryhodný."/>
              </a:rPr>
              <a:t>Národní strategii veřejného zadávání</a:t>
            </a:r>
            <a:r>
              <a:rPr lang="cs-CZ" dirty="0">
                <a:effectLst/>
                <a:latin typeface="Calibri" panose="020F0502020204030204" pitchFamily="34" charset="0"/>
              </a:rPr>
              <a:t>, kterou usnesením č. 117 z 21. února 2024 schválila vláda.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s-CZ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effectLst/>
                <a:latin typeface="Calibri" panose="020F0502020204030204" pitchFamily="34" charset="0"/>
              </a:rPr>
              <a:t>Pro implementaci NSVZ se nyní připravuje Akční plán udržitelného nakupování - bude obsahovat minimální standardy odpovědného veřejného zadávání, mj. pro dodávky potravin do institucionálního stravování.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s-CZ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Řešení situace, kdy je stanovena povinnost zohlednit environmentální a sociální aspekty, ale není stanoveno jak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s-CZ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Dopad mimo jiné na nemocniční stravování, větší školní jídelny, atp.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BFFE1EB6-A35A-517D-9F84-DDF0E04C0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27103F9-94EA-9A9A-F16C-B8DD94235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61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Vazba na Akční plán EZ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809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Podpora biopotravin ve veřejném stravování</a:t>
            </a:r>
          </a:p>
          <a:p>
            <a:pPr lvl="1"/>
            <a:r>
              <a:rPr lang="cs-CZ" dirty="0"/>
              <a:t>Jedním z hlavních opatření podpory ekologického zemědělství v Akčním plánu pro rozvoj ekologického zemědělství v letech 2016–2020 (</a:t>
            </a:r>
            <a:r>
              <a:rPr lang="cs-CZ" dirty="0" err="1"/>
              <a:t>MZe</a:t>
            </a:r>
            <a:r>
              <a:rPr lang="cs-CZ" dirty="0"/>
              <a:t> 2016) </a:t>
            </a:r>
          </a:p>
          <a:p>
            <a:pPr lvl="1"/>
            <a:r>
              <a:rPr lang="cs-CZ" dirty="0"/>
              <a:t>Jeden z hlavních pilířů Akčního plánu pro rozvoj ekologického zemědělství v letech 2021-2027 (</a:t>
            </a:r>
            <a:r>
              <a:rPr lang="cs-CZ" dirty="0" err="1"/>
              <a:t>MZe</a:t>
            </a:r>
            <a:r>
              <a:rPr lang="cs-CZ" dirty="0"/>
              <a:t> 2021)</a:t>
            </a:r>
          </a:p>
          <a:p>
            <a:r>
              <a:rPr lang="cs-CZ" dirty="0"/>
              <a:t>Doporučení vyplývající z AP EZ:</a:t>
            </a:r>
          </a:p>
          <a:p>
            <a:pPr lvl="1"/>
            <a:r>
              <a:rPr lang="cs-CZ" dirty="0"/>
              <a:t>Přijmout vládní rozhodnutí o zavedení minimálního procenta biopotravin v rámci environmentálně odpovědného zadávání veřejných zakázek</a:t>
            </a:r>
          </a:p>
          <a:p>
            <a:pPr lvl="1"/>
            <a:r>
              <a:rPr lang="cs-CZ" dirty="0"/>
              <a:t>Podpořit uplatnění biopotravin ve veřejném a školním stravování </a:t>
            </a:r>
          </a:p>
          <a:p>
            <a:pPr lvl="1"/>
            <a:r>
              <a:rPr lang="cs-CZ" dirty="0"/>
              <a:t>Ukazovat příklady dobré praxe</a:t>
            </a:r>
          </a:p>
          <a:p>
            <a:pPr lvl="1"/>
            <a:r>
              <a:rPr lang="cs-CZ" dirty="0"/>
              <a:t>Identifikovat dodavatele, kteří jsou schopni/ochotni dodávat do veřejného stravování</a:t>
            </a:r>
          </a:p>
          <a:p>
            <a:pPr lvl="1"/>
            <a:r>
              <a:rPr lang="cs-CZ" dirty="0"/>
              <a:t>Podpořit pilotní projekty, poradenství provozovatelům stravovacích služeb, cílenou informační kampaň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A6DA929A-7A68-8367-5EFE-9C9A2F4FC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385913FF-4FD5-C244-CEF7-F5159AC28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Vazba na Akční plán EZ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Kvantitativní cíl AP EZ (do roku 2027)</a:t>
            </a:r>
          </a:p>
          <a:p>
            <a:pPr lvl="1"/>
            <a:r>
              <a:rPr lang="cs-CZ" dirty="0"/>
              <a:t>Dosáhnout 5% podíl biopotravin ve veřejném stravování </a:t>
            </a:r>
          </a:p>
          <a:p>
            <a:endParaRPr lang="cs-CZ" dirty="0"/>
          </a:p>
          <a:p>
            <a:r>
              <a:rPr lang="cs-CZ" dirty="0"/>
              <a:t>Prioritní oblast 2 - Trh</a:t>
            </a:r>
          </a:p>
          <a:p>
            <a:pPr lvl="1"/>
            <a:r>
              <a:rPr lang="cs-CZ" dirty="0"/>
              <a:t>zlepšit dostupnost biopotravin na trhu … a </a:t>
            </a:r>
            <a:r>
              <a:rPr lang="cs-CZ" b="1" dirty="0"/>
              <a:t>zavádění biopotravin ve veřejném stravování</a:t>
            </a:r>
          </a:p>
          <a:p>
            <a:endParaRPr lang="cs-CZ" dirty="0"/>
          </a:p>
          <a:p>
            <a:r>
              <a:rPr lang="cs-CZ" dirty="0"/>
              <a:t>Opatření AP EZ s nejvyšší prioritou: 2.1. Podpořit spotřebu biopotravin</a:t>
            </a:r>
          </a:p>
          <a:p>
            <a:pPr lvl="1"/>
            <a:r>
              <a:rPr lang="cs-CZ" dirty="0"/>
              <a:t>Podpořit odbyt biopotravin na zatím nerozvinutých trzích – </a:t>
            </a:r>
            <a:r>
              <a:rPr lang="cs-CZ" b="1" dirty="0"/>
              <a:t>zvýšit uplatnění biopotravin ve veřejném stravování </a:t>
            </a:r>
            <a:r>
              <a:rPr lang="cs-CZ" dirty="0"/>
              <a:t>dle fungujících vzorů v zahraničí a v další fázi ve školním stravování. Zavést povinné zastoupení 10 % biopotravin ve „školních projektech“ Mléko do škol a Ovoce a zelenina do škol.</a:t>
            </a:r>
            <a:br>
              <a:rPr lang="cs-CZ" dirty="0"/>
            </a:br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690" y="1027906"/>
            <a:ext cx="1574073" cy="2229142"/>
          </a:xfrm>
          <a:prstGeom prst="rect">
            <a:avLst/>
          </a:prstGeom>
        </p:spPr>
      </p:pic>
      <p:pic>
        <p:nvPicPr>
          <p:cNvPr id="7" name="Obrázek 6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FE5F9E1B-2C55-644E-E6D9-036FF026A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8" name="Obrázek 7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239E324-1E9E-54F4-E1B9-88589E21A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Bariéry rozvoje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/>
          <a:lstStyle/>
          <a:p>
            <a:r>
              <a:rPr lang="cs-CZ" dirty="0"/>
              <a:t>Výběrová řízení</a:t>
            </a:r>
          </a:p>
          <a:p>
            <a:r>
              <a:rPr lang="cs-CZ" dirty="0"/>
              <a:t>Pružnost dodavatelů, infrastruktura, logistika</a:t>
            </a:r>
          </a:p>
          <a:p>
            <a:r>
              <a:rPr lang="cs-CZ" dirty="0"/>
              <a:t>Sortiment a objem bioprodukce a místní produkce</a:t>
            </a:r>
          </a:p>
          <a:p>
            <a:r>
              <a:rPr lang="cs-CZ" dirty="0"/>
              <a:t>Cenové kritérium</a:t>
            </a:r>
          </a:p>
          <a:p>
            <a:r>
              <a:rPr lang="cs-CZ" dirty="0"/>
              <a:t>Informovanost a motivace vedoucích stravovacích zařízení</a:t>
            </a:r>
          </a:p>
          <a:p>
            <a:r>
              <a:rPr lang="cs-CZ" dirty="0"/>
              <a:t>Nedostatečný tok informací směrem ke zřizovatelům, strávníkům a dalším aktérům</a:t>
            </a:r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8BECDC-99B8-ECE8-D7F8-0CCEDD476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88" y="1546510"/>
            <a:ext cx="2006268" cy="10462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B1A023-2CCA-449F-7C51-4B8F92A70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52" y="3122494"/>
            <a:ext cx="1061339" cy="11371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2C6F7F-4E38-DDB2-8BD8-4B338BA21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252" y="5622105"/>
            <a:ext cx="1960514" cy="8980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74A08D-ECC3-F288-6BE1-EAFB19886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143" y="5736009"/>
            <a:ext cx="3071909" cy="670234"/>
          </a:xfrm>
          <a:prstGeom prst="rect">
            <a:avLst/>
          </a:prstGeom>
        </p:spPr>
      </p:pic>
      <p:pic>
        <p:nvPicPr>
          <p:cNvPr id="9" name="Obrázek 8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72E77E26-DCD7-D4E3-77E3-4334332F3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11" name="Obrázek 10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784FE705-B37B-7630-17AC-14261785ED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89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Potenciál bioprodukce v ČR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BB99B0D-7134-BC72-4DF9-2A28CC4408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8447904"/>
              </p:ext>
            </p:extLst>
          </p:nvPr>
        </p:nvGraphicFramePr>
        <p:xfrm>
          <a:off x="2497169" y="1722692"/>
          <a:ext cx="7197662" cy="4486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Nadpis 1">
            <a:extLst>
              <a:ext uri="{FF2B5EF4-FFF2-40B4-BE49-F238E27FC236}">
                <a16:creationId xmlns:a16="http://schemas.microsoft.com/office/drawing/2014/main" id="{ED7DFB90-93F7-C42D-D90B-34380C18E11B}"/>
              </a:ext>
            </a:extLst>
          </p:cNvPr>
          <p:cNvSpPr txBox="1">
            <a:spLocks/>
          </p:cNvSpPr>
          <p:nvPr/>
        </p:nvSpPr>
        <p:spPr>
          <a:xfrm>
            <a:off x="7904736" y="6173540"/>
            <a:ext cx="2961550" cy="56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Zdroj: ÚZEI, projekt QL24020332</a:t>
            </a:r>
          </a:p>
        </p:txBody>
      </p:sp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576DF928-75BA-2C5F-E54E-DF5320256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5D17960-731C-57D7-27A0-0022AA436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51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Potenciál bioprodukce v ČR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D7DFB90-93F7-C42D-D90B-34380C18E11B}"/>
              </a:ext>
            </a:extLst>
          </p:cNvPr>
          <p:cNvSpPr txBox="1">
            <a:spLocks/>
          </p:cNvSpPr>
          <p:nvPr/>
        </p:nvSpPr>
        <p:spPr>
          <a:xfrm>
            <a:off x="7999175" y="6113280"/>
            <a:ext cx="2961550" cy="56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Zdroj: ÚZEI, projekt QL24020332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ECC27C5-2960-A06C-85B4-CDDA58B1C5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557340"/>
              </p:ext>
            </p:extLst>
          </p:nvPr>
        </p:nvGraphicFramePr>
        <p:xfrm>
          <a:off x="2667762" y="1328166"/>
          <a:ext cx="6856476" cy="420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5D8F61BA-DD5E-4DC0-E56B-24CB37B51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8E742535-DE23-A30D-0A88-DF45A479B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06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Potenciál bioprodukce v ČR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D7DFB90-93F7-C42D-D90B-34380C18E11B}"/>
              </a:ext>
            </a:extLst>
          </p:cNvPr>
          <p:cNvSpPr txBox="1">
            <a:spLocks/>
          </p:cNvSpPr>
          <p:nvPr/>
        </p:nvSpPr>
        <p:spPr>
          <a:xfrm>
            <a:off x="7811606" y="6140715"/>
            <a:ext cx="2961550" cy="56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Zdroj: ÚZEI, projekt QL24020332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396159A-ACBE-0A5B-4111-E4EDAE3F6E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436141"/>
              </p:ext>
            </p:extLst>
          </p:nvPr>
        </p:nvGraphicFramePr>
        <p:xfrm>
          <a:off x="2667762" y="1690688"/>
          <a:ext cx="6732270" cy="387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F8CA3403-7D68-80AE-83E5-CCAF5D1E8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5" name="Obrázek 4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821DF53-F4C3-9543-BAB5-4AF57E62C1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9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2909" y="365125"/>
            <a:ext cx="624681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Dopady </a:t>
            </a:r>
            <a:r>
              <a:rPr lang="cs-CZ" sz="3600" dirty="0" err="1"/>
              <a:t>regionality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Proč regionální potraviny</a:t>
            </a:r>
          </a:p>
          <a:p>
            <a:endParaRPr lang="cs-CZ" dirty="0"/>
          </a:p>
          <a:p>
            <a:pPr lvl="1"/>
            <a:r>
              <a:rPr lang="cs-CZ" dirty="0"/>
              <a:t>Environmentální dopad</a:t>
            </a:r>
          </a:p>
          <a:p>
            <a:pPr lvl="1"/>
            <a:r>
              <a:rPr lang="cs-CZ" dirty="0"/>
              <a:t>Snazší zapojení sezónnosti</a:t>
            </a:r>
          </a:p>
          <a:p>
            <a:pPr lvl="1"/>
            <a:r>
              <a:rPr lang="cs-CZ" dirty="0"/>
              <a:t>Čerstvost / kvalita</a:t>
            </a:r>
          </a:p>
          <a:p>
            <a:pPr lvl="1"/>
            <a:r>
              <a:rPr lang="cs-CZ" dirty="0"/>
              <a:t>Peníze zůstávají v regionu</a:t>
            </a:r>
          </a:p>
          <a:p>
            <a:pPr lvl="1"/>
            <a:r>
              <a:rPr lang="cs-CZ" dirty="0"/>
              <a:t>Podpora zaměstnanosti v regionu</a:t>
            </a:r>
          </a:p>
          <a:p>
            <a:pPr lvl="1"/>
            <a:r>
              <a:rPr lang="cs-CZ" dirty="0"/>
              <a:t>Nižší zátěž infrastruktury</a:t>
            </a:r>
          </a:p>
          <a:p>
            <a:pPr lvl="1"/>
            <a:r>
              <a:rPr lang="cs-CZ" dirty="0"/>
              <a:t>Zdravotní aspekty</a:t>
            </a:r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eagri.cz/public/web/pub/80/9d/9c/129913_222099_logo_r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49" y="923388"/>
            <a:ext cx="2973100" cy="31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eagri.cz/public/web/pub/3a/f1/f1/84363_140553_mapa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18" y="3672444"/>
            <a:ext cx="4235839" cy="288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60F5F9D5-4946-CB27-EF5A-C13A17668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A136503D-2D43-E894-ED4C-E21CDD324F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2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Potenciál bioprodukce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ulka 8">
            <a:extLst>
              <a:ext uri="{FF2B5EF4-FFF2-40B4-BE49-F238E27FC236}">
                <a16:creationId xmlns:a16="http://schemas.microsoft.com/office/drawing/2014/main" id="{AC1E027D-3814-9942-724B-4DBD2B6E3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821843"/>
              </p:ext>
            </p:extLst>
          </p:nvPr>
        </p:nvGraphicFramePr>
        <p:xfrm>
          <a:off x="1766824" y="1848950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888">
                  <a:extLst>
                    <a:ext uri="{9D8B030D-6E8A-4147-A177-3AD203B41FA5}">
                      <a16:colId xmlns:a16="http://schemas.microsoft.com/office/drawing/2014/main" val="2759531171"/>
                    </a:ext>
                  </a:extLst>
                </a:gridCol>
                <a:gridCol w="2631778">
                  <a:extLst>
                    <a:ext uri="{9D8B030D-6E8A-4147-A177-3AD203B41FA5}">
                      <a16:colId xmlns:a16="http://schemas.microsoft.com/office/drawing/2014/main" val="412301839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26832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Plodina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Produkce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Výměra (ha)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196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3 533,78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306,24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20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Kořenová a hlízová zelenina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999,78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185,33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253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Mrkev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783,87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42,39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82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Ovocné stromy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6 259,22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3 919,17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127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Jabloně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3 776,89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1 523,48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730379"/>
                  </a:ext>
                </a:extLst>
              </a:tr>
            </a:tbl>
          </a:graphicData>
        </a:graphic>
      </p:graphicFrame>
      <p:graphicFrame>
        <p:nvGraphicFramePr>
          <p:cNvPr id="11" name="Tabulka 8">
            <a:extLst>
              <a:ext uri="{FF2B5EF4-FFF2-40B4-BE49-F238E27FC236}">
                <a16:creationId xmlns:a16="http://schemas.microsoft.com/office/drawing/2014/main" id="{19F78A45-5E25-169B-2FC3-DDE7E14FE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536493"/>
              </p:ext>
            </p:extLst>
          </p:nvPr>
        </p:nvGraphicFramePr>
        <p:xfrm>
          <a:off x="1766823" y="4360503"/>
          <a:ext cx="8127999" cy="1306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889">
                  <a:extLst>
                    <a:ext uri="{9D8B030D-6E8A-4147-A177-3AD203B41FA5}">
                      <a16:colId xmlns:a16="http://schemas.microsoft.com/office/drawing/2014/main" val="2759531171"/>
                    </a:ext>
                  </a:extLst>
                </a:gridCol>
                <a:gridCol w="2631777">
                  <a:extLst>
                    <a:ext uri="{9D8B030D-6E8A-4147-A177-3AD203B41FA5}">
                      <a16:colId xmlns:a16="http://schemas.microsoft.com/office/drawing/2014/main" val="412301839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26832542"/>
                    </a:ext>
                  </a:extLst>
                </a:gridCol>
              </a:tblGrid>
              <a:tr h="272492">
                <a:tc>
                  <a:txBody>
                    <a:bodyPr/>
                    <a:lstStyle/>
                    <a:p>
                      <a:r>
                        <a:rPr lang="cs-CZ" dirty="0"/>
                        <a:t>Druh zvířat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Produkce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kusů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196981"/>
                  </a:ext>
                </a:extLst>
              </a:tr>
              <a:tr h="481149">
                <a:tc>
                  <a:txBody>
                    <a:bodyPr/>
                    <a:lstStyle/>
                    <a:p>
                      <a:r>
                        <a:rPr lang="cs-CZ" dirty="0"/>
                        <a:t>Skot (dojnice)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33 222 010 (l)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6 919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202906"/>
                  </a:ext>
                </a:extLst>
              </a:tr>
              <a:tr h="459124">
                <a:tc>
                  <a:txBody>
                    <a:bodyPr/>
                    <a:lstStyle/>
                    <a:p>
                      <a:r>
                        <a:rPr lang="cs-CZ" dirty="0"/>
                        <a:t>Skot (KBTPM)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8 681,45 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122 549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253524"/>
                  </a:ext>
                </a:extLst>
              </a:tr>
            </a:tbl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4013E40D-249E-914B-B393-ACF0D26327F6}"/>
              </a:ext>
            </a:extLst>
          </p:cNvPr>
          <p:cNvSpPr txBox="1">
            <a:spLocks/>
          </p:cNvSpPr>
          <p:nvPr/>
        </p:nvSpPr>
        <p:spPr>
          <a:xfrm>
            <a:off x="9030806" y="6154783"/>
            <a:ext cx="2961550" cy="561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Zdroj: Ročenka EZ 2022</a:t>
            </a:r>
          </a:p>
        </p:txBody>
      </p:sp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D82AAB4B-C396-BD88-7330-00E01CAFD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BF631D86-F131-FDF8-6DFD-170BEE8913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0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Změny jídelníčku</a:t>
            </a:r>
          </a:p>
          <a:p>
            <a:r>
              <a:rPr lang="cs-CZ" dirty="0"/>
              <a:t>Úpravy jídel s důrazem na environmentální a nutriční hodnoty </a:t>
            </a:r>
          </a:p>
          <a:p>
            <a:r>
              <a:rPr lang="cs-CZ" dirty="0"/>
              <a:t>Změny původu surovin</a:t>
            </a:r>
          </a:p>
          <a:p>
            <a:r>
              <a:rPr lang="cs-CZ" dirty="0"/>
              <a:t>Volba dostupných surovin s významným dopadem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4EFCE388-B07C-EDE0-1D80-0858DDCFC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31" y="4794087"/>
            <a:ext cx="3392415" cy="19082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24CDC0-6E9A-14DF-59EB-B9AF3E7D3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866" y="4057633"/>
            <a:ext cx="2565722" cy="19082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7F9BC6-B452-08DD-E488-197131F4A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648" y="4018711"/>
            <a:ext cx="2937138" cy="1908233"/>
          </a:xfrm>
          <a:prstGeom prst="rect">
            <a:avLst/>
          </a:prstGeom>
        </p:spPr>
      </p:pic>
      <p:pic>
        <p:nvPicPr>
          <p:cNvPr id="6" name="Obrázek 5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C64FEB7D-8F63-FAA5-F566-9AC05D2035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8" name="Obrázek 7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345C39B-00AB-E586-777B-FD65D62B40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9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Modelový příklad změny původu surovin</a:t>
            </a:r>
          </a:p>
          <a:p>
            <a:r>
              <a:rPr lang="cs-CZ" dirty="0"/>
              <a:t>Scénáře 2 %, 5 %, 10 % a 20 % bio</a:t>
            </a:r>
          </a:p>
          <a:p>
            <a:r>
              <a:rPr lang="cs-CZ" dirty="0"/>
              <a:t>Varianty s různými typy surovin</a:t>
            </a:r>
          </a:p>
          <a:p>
            <a:r>
              <a:rPr lang="cs-CZ" dirty="0"/>
              <a:t>Modelové výpočty pro nemocniční stravovací zařízení a školy</a:t>
            </a:r>
          </a:p>
          <a:p>
            <a:r>
              <a:rPr lang="cs-CZ" dirty="0"/>
              <a:t>Suroviny </a:t>
            </a:r>
          </a:p>
          <a:p>
            <a:pPr lvl="1"/>
            <a:r>
              <a:rPr lang="cs-CZ" dirty="0"/>
              <a:t>v odpovídající cenové hladině </a:t>
            </a:r>
          </a:p>
          <a:p>
            <a:pPr lvl="1"/>
            <a:r>
              <a:rPr lang="cs-CZ" dirty="0"/>
              <a:t>významné z hlediska složení porce/spotřeby kuchyní</a:t>
            </a:r>
          </a:p>
          <a:p>
            <a:pPr lvl="1"/>
            <a:r>
              <a:rPr lang="cs-CZ" dirty="0"/>
              <a:t>dostupné v EZ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ext, osoba, interiér, trouba&#10;&#10;Popis byl vytvořen automaticky">
            <a:extLst>
              <a:ext uri="{FF2B5EF4-FFF2-40B4-BE49-F238E27FC236}">
                <a16:creationId xmlns:a16="http://schemas.microsoft.com/office/drawing/2014/main" id="{86514649-7DE3-4C34-1424-BBFCC9738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270" y="5422613"/>
            <a:ext cx="1679586" cy="944767"/>
          </a:xfrm>
          <a:prstGeom prst="rect">
            <a:avLst/>
          </a:prstGeom>
        </p:spPr>
      </p:pic>
      <p:pic>
        <p:nvPicPr>
          <p:cNvPr id="6" name="Obrázek 5" descr="Obsah obrázku text, osoba, koš, kontejner&#10;&#10;Popis byl vytvořen automaticky">
            <a:extLst>
              <a:ext uri="{FF2B5EF4-FFF2-40B4-BE49-F238E27FC236}">
                <a16:creationId xmlns:a16="http://schemas.microsoft.com/office/drawing/2014/main" id="{3ED70E4F-9747-5969-F049-0BAF38F4E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33" y="5713891"/>
            <a:ext cx="1708404" cy="960977"/>
          </a:xfrm>
          <a:prstGeom prst="rect">
            <a:avLst/>
          </a:prstGeom>
        </p:spPr>
      </p:pic>
      <p:pic>
        <p:nvPicPr>
          <p:cNvPr id="7" name="Obrázek 6" descr="Obsah obrázku zelenina, čerstvé&#10;&#10;Popis byl vytvořen automaticky">
            <a:extLst>
              <a:ext uri="{FF2B5EF4-FFF2-40B4-BE49-F238E27FC236}">
                <a16:creationId xmlns:a16="http://schemas.microsoft.com/office/drawing/2014/main" id="{F8A72EC9-2D61-83BF-2FBC-812518681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4" y="5422614"/>
            <a:ext cx="1708404" cy="960977"/>
          </a:xfrm>
          <a:prstGeom prst="rect">
            <a:avLst/>
          </a:prstGeom>
        </p:spPr>
      </p:pic>
      <p:pic>
        <p:nvPicPr>
          <p:cNvPr id="8" name="Obrázek 7" descr="Obsah obrázku osoba, vaření, čerstvé, zelenina&#10;&#10;Popis byl vytvořen automaticky">
            <a:extLst>
              <a:ext uri="{FF2B5EF4-FFF2-40B4-BE49-F238E27FC236}">
                <a16:creationId xmlns:a16="http://schemas.microsoft.com/office/drawing/2014/main" id="{C8319BC2-0AEC-8D9B-5C3D-DAC83C97E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90" y="5713892"/>
            <a:ext cx="1708404" cy="960977"/>
          </a:xfrm>
          <a:prstGeom prst="rect">
            <a:avLst/>
          </a:prstGeom>
        </p:spPr>
      </p:pic>
      <p:pic>
        <p:nvPicPr>
          <p:cNvPr id="9" name="Obrázek 8" descr="Obsah obrázku osoba, příprava&#10;&#10;Popis byl vytvořen automaticky">
            <a:extLst>
              <a:ext uri="{FF2B5EF4-FFF2-40B4-BE49-F238E27FC236}">
                <a16:creationId xmlns:a16="http://schemas.microsoft.com/office/drawing/2014/main" id="{440B065C-85EF-5880-8802-58A6B869D2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25" y="5422614"/>
            <a:ext cx="1679586" cy="944767"/>
          </a:xfrm>
          <a:prstGeom prst="rect">
            <a:avLst/>
          </a:prstGeom>
        </p:spPr>
      </p:pic>
      <p:pic>
        <p:nvPicPr>
          <p:cNvPr id="10" name="Obrázek 9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5320EE92-8556-28D4-82EC-F76AFD0E5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12" name="Obrázek 11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78CF54E-FFFE-C41D-7B90-A81BA8D4EC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89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F5623C3C-AB8F-457F-BC6A-DAF512A74D86}"/>
              </a:ext>
            </a:extLst>
          </p:cNvPr>
          <p:cNvGraphicFramePr>
            <a:graphicFrameLocks/>
          </p:cNvGraphicFramePr>
          <p:nvPr/>
        </p:nvGraphicFramePr>
        <p:xfrm>
          <a:off x="1925193" y="1294004"/>
          <a:ext cx="7031771" cy="4763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20" descr="thumb150_img37_1">
            <a:extLst>
              <a:ext uri="{FF2B5EF4-FFF2-40B4-BE49-F238E27FC236}">
                <a16:creationId xmlns:a16="http://schemas.microsoft.com/office/drawing/2014/main" id="{C34B2481-8B4E-3B42-E9CA-4F12C9BBA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08" y="2350765"/>
            <a:ext cx="596243" cy="3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ANd9GcQjeY3NmWndn858VrGXJl104tSr5MiOdihw81FFTUrgvm6kbCRC6DlMOiRUAQ">
            <a:extLst>
              <a:ext uri="{FF2B5EF4-FFF2-40B4-BE49-F238E27FC236}">
                <a16:creationId xmlns:a16="http://schemas.microsoft.com/office/drawing/2014/main" id="{FC6C96FF-B6A5-818D-C709-B467645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41" y="3429000"/>
            <a:ext cx="6715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jablka">
            <a:extLst>
              <a:ext uri="{FF2B5EF4-FFF2-40B4-BE49-F238E27FC236}">
                <a16:creationId xmlns:a16="http://schemas.microsoft.com/office/drawing/2014/main" id="{5323EB49-4F2E-D104-4F92-72718F6F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60" y="4772710"/>
            <a:ext cx="743585" cy="52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_vyr_2mrkev">
            <a:extLst>
              <a:ext uri="{FF2B5EF4-FFF2-40B4-BE49-F238E27FC236}">
                <a16:creationId xmlns:a16="http://schemas.microsoft.com/office/drawing/2014/main" id="{D40160E6-3534-7FB7-9D9E-4FF24C29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73" y="5300234"/>
            <a:ext cx="651690" cy="40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brambory">
            <a:extLst>
              <a:ext uri="{FF2B5EF4-FFF2-40B4-BE49-F238E27FC236}">
                <a16:creationId xmlns:a16="http://schemas.microsoft.com/office/drawing/2014/main" id="{ECB92202-F618-7F4C-57A1-AFA629BF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40" y="4245660"/>
            <a:ext cx="690702" cy="4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BC41EB48-E5DD-8B5C-81F0-994D193410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5" name="Obrázek 4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AC9F289-42A4-40AA-5FC9-67A36DDCB3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8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4229219B-20C2-49B2-9C2A-75A08E84AA27}"/>
              </a:ext>
            </a:extLst>
          </p:cNvPr>
          <p:cNvGraphicFramePr>
            <a:graphicFrameLocks/>
          </p:cNvGraphicFramePr>
          <p:nvPr/>
        </p:nvGraphicFramePr>
        <p:xfrm>
          <a:off x="2084070" y="1349375"/>
          <a:ext cx="802386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38531118-07C6-C9CC-9A4D-1E73116BA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D8938813-CF30-D3C2-2FF3-DB5D5293E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01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9BD5A9C8-8759-3D76-07EA-C1A5229DA7C8}"/>
              </a:ext>
            </a:extLst>
          </p:cNvPr>
          <p:cNvGraphicFramePr>
            <a:graphicFrameLocks/>
          </p:cNvGraphicFramePr>
          <p:nvPr/>
        </p:nvGraphicFramePr>
        <p:xfrm>
          <a:off x="2084070" y="1349374"/>
          <a:ext cx="802386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F085FB8B-CF25-CEB9-41C6-65A5F640304A}"/>
              </a:ext>
            </a:extLst>
          </p:cNvPr>
          <p:cNvSpPr txBox="1">
            <a:spLocks/>
          </p:cNvSpPr>
          <p:nvPr/>
        </p:nvSpPr>
        <p:spPr>
          <a:xfrm>
            <a:off x="132588" y="2232025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0 %</a:t>
            </a:r>
          </a:p>
        </p:txBody>
      </p:sp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F2E9E4AB-6216-B61A-4698-7B8B67B50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CF3002DE-01E6-E7B8-B23E-A754BD51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9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FBFE5F9F-AF37-7C25-2730-D0C42236213E}"/>
              </a:ext>
            </a:extLst>
          </p:cNvPr>
          <p:cNvGraphicFramePr>
            <a:graphicFrameLocks/>
          </p:cNvGraphicFramePr>
          <p:nvPr/>
        </p:nvGraphicFramePr>
        <p:xfrm>
          <a:off x="2084069" y="1348579"/>
          <a:ext cx="8023859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A79C4BE6-98AD-7790-6842-3C2D555CDBF8}"/>
              </a:ext>
            </a:extLst>
          </p:cNvPr>
          <p:cNvSpPr txBox="1">
            <a:spLocks/>
          </p:cNvSpPr>
          <p:nvPr/>
        </p:nvSpPr>
        <p:spPr>
          <a:xfrm>
            <a:off x="132588" y="2232025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5 %</a:t>
            </a:r>
          </a:p>
          <a:p>
            <a:r>
              <a:rPr lang="cs-CZ" sz="2000" dirty="0"/>
              <a:t>Cena: + 0,25 %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6DC3EE1-CC5A-F23E-BB00-301D72BCC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1769629"/>
            <a:ext cx="1065677" cy="924791"/>
          </a:xfrm>
          <a:prstGeom prst="rect">
            <a:avLst/>
          </a:prstGeom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C643BDC9-95F5-4345-8144-DCC84FFDB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790F6BBD-B851-2A09-C934-079861AD1E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14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F83C4DC-A7DB-B321-F51A-85A787AEA0DF}"/>
              </a:ext>
            </a:extLst>
          </p:cNvPr>
          <p:cNvGraphicFramePr>
            <a:graphicFrameLocks/>
          </p:cNvGraphicFramePr>
          <p:nvPr/>
        </p:nvGraphicFramePr>
        <p:xfrm>
          <a:off x="2084069" y="1348579"/>
          <a:ext cx="8023858" cy="5143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54D75299-42F9-F310-956D-8DE57095A593}"/>
              </a:ext>
            </a:extLst>
          </p:cNvPr>
          <p:cNvSpPr txBox="1">
            <a:spLocks/>
          </p:cNvSpPr>
          <p:nvPr/>
        </p:nvSpPr>
        <p:spPr>
          <a:xfrm>
            <a:off x="132588" y="2232025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10 %</a:t>
            </a:r>
          </a:p>
          <a:p>
            <a:r>
              <a:rPr lang="cs-CZ" sz="2000" dirty="0"/>
              <a:t>Cena: + 0,5 %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CD4047-5569-6FFA-4F22-9C539733CE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1769629"/>
            <a:ext cx="1065677" cy="924791"/>
          </a:xfrm>
          <a:prstGeom prst="rect">
            <a:avLst/>
          </a:prstGeom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2CFD6C5B-5CFA-336E-C3FA-0EE9A3F3AE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41F01E7-1FD6-D12B-8ED2-C7E709C42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36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4B38-A8A7-9FC6-26C2-1A3BF980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10C5D-09C4-204D-D5A2-40E00D95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11FE19D3-D77B-6171-9D30-DC01636CF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5492E56A-50EA-C21B-F0D7-F6905758D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3778F2FA-5ABE-BE6D-34E5-602786D81C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48E1347-1548-3DEB-298D-DA52C80A74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756109"/>
              </p:ext>
            </p:extLst>
          </p:nvPr>
        </p:nvGraphicFramePr>
        <p:xfrm>
          <a:off x="614289" y="1588518"/>
          <a:ext cx="5134708" cy="256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67A8C9D0-FE39-1539-63EE-006A97D291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758071"/>
              </p:ext>
            </p:extLst>
          </p:nvPr>
        </p:nvGraphicFramePr>
        <p:xfrm>
          <a:off x="6011897" y="1588518"/>
          <a:ext cx="5209431" cy="2565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F38F1DF2-ABC3-9833-1DE1-24B482B1F9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894415"/>
              </p:ext>
            </p:extLst>
          </p:nvPr>
        </p:nvGraphicFramePr>
        <p:xfrm>
          <a:off x="3326039" y="4212845"/>
          <a:ext cx="5523682" cy="256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B4F2107F-D56F-A61E-A3CD-0D61663F80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72" y="5323409"/>
            <a:ext cx="1065677" cy="924791"/>
          </a:xfrm>
          <a:prstGeom prst="rect">
            <a:avLst/>
          </a:prstGeom>
        </p:spPr>
      </p:pic>
      <p:pic>
        <p:nvPicPr>
          <p:cNvPr id="13" name="Picture 18" descr="ANd9GcQjeY3NmWndn858VrGXJl104tSr5MiOdihw81FFTUrgvm6kbCRC6DlMOiRUAQ">
            <a:extLst>
              <a:ext uri="{FF2B5EF4-FFF2-40B4-BE49-F238E27FC236}">
                <a16:creationId xmlns:a16="http://schemas.microsoft.com/office/drawing/2014/main" id="{EE211D0F-A6E0-90C8-D07A-3A88F476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39" y="4722858"/>
            <a:ext cx="1500470" cy="141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 descr="Obsah obrázku text, Grafika, logo, grafický design&#10;&#10;Popis byl vytvořen automaticky">
            <a:extLst>
              <a:ext uri="{FF2B5EF4-FFF2-40B4-BE49-F238E27FC236}">
                <a16:creationId xmlns:a16="http://schemas.microsoft.com/office/drawing/2014/main" id="{9417A4A5-2135-208E-A63A-EA60488C9D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99" y="4676471"/>
            <a:ext cx="1140822" cy="617328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665AB06C-2D4C-E731-D5F1-4759B14A8E89}"/>
              </a:ext>
            </a:extLst>
          </p:cNvPr>
          <p:cNvSpPr txBox="1">
            <a:spLocks/>
          </p:cNvSpPr>
          <p:nvPr/>
        </p:nvSpPr>
        <p:spPr>
          <a:xfrm>
            <a:off x="3326039" y="5703905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10 %</a:t>
            </a:r>
          </a:p>
          <a:p>
            <a:r>
              <a:rPr lang="cs-CZ" sz="2000" dirty="0"/>
              <a:t>Cena: + 0,5 %</a:t>
            </a:r>
          </a:p>
        </p:txBody>
      </p:sp>
    </p:spTree>
    <p:extLst>
      <p:ext uri="{BB962C8B-B14F-4D97-AF65-F5344CB8AC3E}">
        <p14:creationId xmlns:p14="http://schemas.microsoft.com/office/powerpoint/2010/main" val="1034868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D2D80-7221-1EE8-D304-9F662EA3A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00781-BE09-A867-2BE9-53C63CDD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2832E3-6803-CD08-11EA-EE7304254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9543"/>
              </a:buClr>
            </a:pPr>
            <a:r>
              <a:rPr lang="cs-CZ" sz="2400" dirty="0"/>
              <a:t>Hmotnost porce  = 500 g 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2 % = 10 g, 5 % = 25 g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Cena konvenčního mléka = ca. 15 Kč / l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Navýšení ceny využitím bio mléka = + 10 až 15 Kč / l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15 Kč / l = 0,015 Kč ml (0,025 až 0,030 Kč / ml – bio)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2 % / 5 % bio = + 0,1 až 0,15 Kč / + 0,25 až 0,375 Kč /porce </a:t>
            </a:r>
          </a:p>
          <a:p>
            <a:pPr lvl="1"/>
            <a:r>
              <a:rPr lang="cs-CZ" sz="2400" dirty="0"/>
              <a:t>(0,875 Kč / porce u biomléka za 50 Kč / l)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Navýšení ceny porce v řádu desítek haléřů (méně než 1 %)</a:t>
            </a:r>
          </a:p>
          <a:p>
            <a:pPr>
              <a:buClr>
                <a:srgbClr val="009543"/>
              </a:buClr>
            </a:pPr>
            <a:r>
              <a:rPr lang="cs-CZ" sz="2400" dirty="0"/>
              <a:t>Vhodné suroviny</a:t>
            </a:r>
          </a:p>
          <a:p>
            <a:pPr lvl="1">
              <a:buClr>
                <a:srgbClr val="009543"/>
              </a:buClr>
            </a:pPr>
            <a:r>
              <a:rPr lang="cs-CZ" sz="2000" dirty="0"/>
              <a:t>Mléko, mléčné výrobky, mouka, celozrnné obiloviny, brambory, </a:t>
            </a:r>
          </a:p>
          <a:p>
            <a:pPr marL="457200" lvl="1" indent="0">
              <a:buNone/>
            </a:pPr>
            <a:r>
              <a:rPr lang="cs-CZ" sz="2400" dirty="0"/>
              <a:t>     kořenová zelenina, jablka, hovězí maso…</a:t>
            </a:r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18C36DFB-82A0-1320-9D51-9A089690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16D28817-2978-0041-5421-39E1F68C1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12" name="Obrázek 11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4EB2E7EA-B2E3-E41E-6818-8F36454CED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pic>
        <p:nvPicPr>
          <p:cNvPr id="13" name="Obrázek 12" descr="Obsah obrázku jídlo, Rychlé občerstvení, Kuchyně, Svačinka&#10;&#10;Obsah vygenerovaný umělou inteligencí může být nesprávný.">
            <a:extLst>
              <a:ext uri="{FF2B5EF4-FFF2-40B4-BE49-F238E27FC236}">
                <a16:creationId xmlns:a16="http://schemas.microsoft.com/office/drawing/2014/main" id="{145DBEB1-482E-0FB0-8DCF-18DAB79973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081" y="1443111"/>
            <a:ext cx="2979998" cy="1985889"/>
          </a:xfrm>
          <a:prstGeom prst="rect">
            <a:avLst/>
          </a:prstGeom>
        </p:spPr>
      </p:pic>
      <p:pic>
        <p:nvPicPr>
          <p:cNvPr id="15" name="Obrázek 14" descr="Obsah obrázku jídlo, Kuchyně, nádobí, talíř&#10;&#10;Obsah vygenerovaný umělou inteligencí může být nesprávný.">
            <a:extLst>
              <a:ext uri="{FF2B5EF4-FFF2-40B4-BE49-F238E27FC236}">
                <a16:creationId xmlns:a16="http://schemas.microsoft.com/office/drawing/2014/main" id="{526DE00C-0231-B6A8-1227-6BE9341F2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31" y="3887799"/>
            <a:ext cx="2179055" cy="16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Dopady </a:t>
            </a:r>
            <a:r>
              <a:rPr lang="cs-CZ" sz="3600" dirty="0" err="1"/>
              <a:t>regionality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7418" y="1690688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Zdravotní aspekty</a:t>
            </a:r>
          </a:p>
          <a:p>
            <a:pPr lvl="1"/>
            <a:r>
              <a:rPr lang="cs-CZ" dirty="0"/>
              <a:t>Čerstvost a ztráty živin – ztráty vitamínu C, pokles obsahu antioxidantů během transportu a skladování</a:t>
            </a:r>
          </a:p>
          <a:p>
            <a:pPr lvl="1"/>
            <a:r>
              <a:rPr lang="cs-CZ" dirty="0"/>
              <a:t>Vyšší obsah P, K, Mg, vitamínu A </a:t>
            </a:r>
            <a:r>
              <a:rPr lang="cs-CZ" dirty="0" err="1"/>
              <a:t>a</a:t>
            </a:r>
            <a:r>
              <a:rPr lang="cs-CZ" dirty="0"/>
              <a:t> C u čerstvých plodin v plné zralosti</a:t>
            </a:r>
          </a:p>
          <a:p>
            <a:pPr lvl="1"/>
            <a:r>
              <a:rPr lang="cs-CZ" dirty="0"/>
              <a:t>Nižší pravděpodobnost kontaminace během post-faremní fáze životního cyklu</a:t>
            </a:r>
          </a:p>
          <a:p>
            <a:pPr lvl="1"/>
            <a:r>
              <a:rPr lang="cs-CZ" dirty="0"/>
              <a:t>Nižší potřeba konzervace</a:t>
            </a:r>
          </a:p>
          <a:p>
            <a:r>
              <a:rPr lang="cs-CZ" dirty="0"/>
              <a:t>V širším kontextu:</a:t>
            </a:r>
          </a:p>
          <a:p>
            <a:pPr lvl="1"/>
            <a:r>
              <a:rPr lang="cs-CZ" dirty="0"/>
              <a:t>Šlechtění – vybrané senzorické parametry – příklad rajčat</a:t>
            </a:r>
          </a:p>
          <a:p>
            <a:pPr lvl="1"/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1A0A54-3ACE-575A-6180-CD72FEA02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583" y="141813"/>
            <a:ext cx="1399239" cy="602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804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6992510-6AE9-4403-9428-C9CDE1E7B09D}"/>
              </a:ext>
            </a:extLst>
          </p:cNvPr>
          <p:cNvSpPr txBox="1">
            <a:spLocks/>
          </p:cNvSpPr>
          <p:nvPr/>
        </p:nvSpPr>
        <p:spPr>
          <a:xfrm>
            <a:off x="132588" y="2232025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 5 %</a:t>
            </a:r>
          </a:p>
          <a:p>
            <a:r>
              <a:rPr lang="cs-CZ" sz="2000" dirty="0"/>
              <a:t>Cena: + 0,44 %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F14A59-FA80-8220-C7DC-EA2C7390C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1769629"/>
            <a:ext cx="1065677" cy="924791"/>
          </a:xfrm>
          <a:prstGeom prst="rect">
            <a:avLst/>
          </a:prstGeom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4CEB3443-3DBE-920C-169C-73E6D025E28A}"/>
              </a:ext>
            </a:extLst>
          </p:cNvPr>
          <p:cNvGraphicFramePr>
            <a:graphicFrameLocks/>
          </p:cNvGraphicFramePr>
          <p:nvPr/>
        </p:nvGraphicFramePr>
        <p:xfrm>
          <a:off x="2084068" y="1364389"/>
          <a:ext cx="8068117" cy="512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3FC740A7-D4B9-EDFE-9E98-F2A2A64D2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C9ACAEB0-EB33-E6E7-70FD-905FF921E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53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B30D3526-48BD-DEA4-FDDC-F5AC5CAA4F99}"/>
              </a:ext>
            </a:extLst>
          </p:cNvPr>
          <p:cNvSpPr txBox="1">
            <a:spLocks/>
          </p:cNvSpPr>
          <p:nvPr/>
        </p:nvSpPr>
        <p:spPr>
          <a:xfrm>
            <a:off x="132588" y="2232025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10 %</a:t>
            </a:r>
          </a:p>
          <a:p>
            <a:r>
              <a:rPr lang="cs-CZ" sz="2000" dirty="0"/>
              <a:t>Cena: + 0,90 %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53F5D867-CAEB-938D-87AA-94C23418F210}"/>
              </a:ext>
            </a:extLst>
          </p:cNvPr>
          <p:cNvGraphicFramePr>
            <a:graphicFrameLocks/>
          </p:cNvGraphicFramePr>
          <p:nvPr/>
        </p:nvGraphicFramePr>
        <p:xfrm>
          <a:off x="2084068" y="1348180"/>
          <a:ext cx="8023856" cy="5143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6927E86-EB52-A0CE-572A-85A924DD3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1769629"/>
            <a:ext cx="1065677" cy="924791"/>
          </a:xfrm>
          <a:prstGeom prst="rect">
            <a:avLst/>
          </a:prstGeom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2871E534-CB60-7F99-BE7B-849A1A913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8" name="Obrázek 7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56F246F6-DAC2-DC7C-5D9A-CE715D0124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87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B1FF4F0-0AD7-89F8-0D7F-84C4C6B04C63}"/>
              </a:ext>
            </a:extLst>
          </p:cNvPr>
          <p:cNvSpPr txBox="1">
            <a:spLocks/>
          </p:cNvSpPr>
          <p:nvPr/>
        </p:nvSpPr>
        <p:spPr>
          <a:xfrm>
            <a:off x="91440" y="2488057"/>
            <a:ext cx="1816608" cy="1631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BIO: 35,2 %</a:t>
            </a:r>
          </a:p>
          <a:p>
            <a:r>
              <a:rPr lang="cs-CZ" sz="2000" dirty="0"/>
              <a:t>Cena: + 0,85 Kč (+ 4,01 %)</a:t>
            </a:r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55D48A1-A0B9-9A8E-6DD3-48E5324C7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1769629"/>
            <a:ext cx="1065677" cy="9247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0D2F54-DFA9-ECBC-8035-55B420E1E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051" y="1949958"/>
            <a:ext cx="4454781" cy="39113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C2CF2A-10FB-B01C-A1FC-98BADBFC0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820" y="1949958"/>
            <a:ext cx="4580386" cy="4067158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E49597FF-F25B-E29A-8E0E-4475395E2FA3}"/>
              </a:ext>
            </a:extLst>
          </p:cNvPr>
          <p:cNvSpPr txBox="1">
            <a:spLocks/>
          </p:cNvSpPr>
          <p:nvPr/>
        </p:nvSpPr>
        <p:spPr>
          <a:xfrm>
            <a:off x="2891695" y="1625806"/>
            <a:ext cx="2103437" cy="38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Konvenční mléko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E9E2FF5-6523-0341-8E9E-5FEEDE9EA4C1}"/>
              </a:ext>
            </a:extLst>
          </p:cNvPr>
          <p:cNvSpPr txBox="1">
            <a:spLocks/>
          </p:cNvSpPr>
          <p:nvPr/>
        </p:nvSpPr>
        <p:spPr>
          <a:xfrm>
            <a:off x="8176425" y="1625805"/>
            <a:ext cx="1852095" cy="389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Bio mléko</a:t>
            </a:r>
          </a:p>
        </p:txBody>
      </p:sp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AC1EF29A-5FCF-E744-DA08-27C581E37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5" name="Obrázek 4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A8BB037E-74E0-8E25-9513-A03139303C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D5E196F5-CB5E-D452-E1E1-584829676EC9}"/>
              </a:ext>
            </a:extLst>
          </p:cNvPr>
          <p:cNvSpPr/>
          <p:nvPr/>
        </p:nvSpPr>
        <p:spPr>
          <a:xfrm>
            <a:off x="5557565" y="5530689"/>
            <a:ext cx="818606" cy="4203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B0A3A8D-19D2-70B2-E6A5-B5AAE96B5281}"/>
              </a:ext>
            </a:extLst>
          </p:cNvPr>
          <p:cNvSpPr/>
          <p:nvPr/>
        </p:nvSpPr>
        <p:spPr>
          <a:xfrm>
            <a:off x="10439565" y="5662466"/>
            <a:ext cx="818606" cy="4203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541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Možnosti zařazování biopotravin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232304"/>
              </p:ext>
            </p:extLst>
          </p:nvPr>
        </p:nvGraphicFramePr>
        <p:xfrm>
          <a:off x="738611" y="1761682"/>
          <a:ext cx="10515602" cy="2755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3471">
                  <a:extLst>
                    <a:ext uri="{9D8B030D-6E8A-4147-A177-3AD203B41FA5}">
                      <a16:colId xmlns:a16="http://schemas.microsoft.com/office/drawing/2014/main" val="2245631232"/>
                    </a:ext>
                  </a:extLst>
                </a:gridCol>
                <a:gridCol w="1365035">
                  <a:extLst>
                    <a:ext uri="{9D8B030D-6E8A-4147-A177-3AD203B41FA5}">
                      <a16:colId xmlns:a16="http://schemas.microsoft.com/office/drawing/2014/main" val="2364930527"/>
                    </a:ext>
                  </a:extLst>
                </a:gridCol>
                <a:gridCol w="2459294">
                  <a:extLst>
                    <a:ext uri="{9D8B030D-6E8A-4147-A177-3AD203B41FA5}">
                      <a16:colId xmlns:a16="http://schemas.microsoft.com/office/drawing/2014/main" val="1317202942"/>
                    </a:ext>
                  </a:extLst>
                </a:gridCol>
                <a:gridCol w="2643774">
                  <a:extLst>
                    <a:ext uri="{9D8B030D-6E8A-4147-A177-3AD203B41FA5}">
                      <a16:colId xmlns:a16="http://schemas.microsoft.com/office/drawing/2014/main" val="3893427433"/>
                    </a:ext>
                  </a:extLst>
                </a:gridCol>
                <a:gridCol w="2614028">
                  <a:extLst>
                    <a:ext uri="{9D8B030D-6E8A-4147-A177-3AD203B41FA5}">
                      <a16:colId xmlns:a16="http://schemas.microsoft.com/office/drawing/2014/main" val="1456884545"/>
                    </a:ext>
                  </a:extLst>
                </a:gridCol>
              </a:tblGrid>
              <a:tr h="14802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Celkem (kg/den)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effectLst/>
                        </a:rPr>
                        <a:t>Cenový rozdíl A (%)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effectLst/>
                        </a:rPr>
                        <a:t>Cenový rozdíl B (%)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effectLst/>
                        </a:rPr>
                        <a:t>Cenový rozdíl C  (%)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7813788"/>
                  </a:ext>
                </a:extLst>
              </a:tr>
              <a:tr h="607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Scénář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5 % 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9071785"/>
                  </a:ext>
                </a:extLst>
              </a:tr>
              <a:tr h="607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Scénář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10 % 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1169529"/>
                  </a:ext>
                </a:extLst>
              </a:tr>
            </a:tbl>
          </a:graphicData>
        </a:graphic>
      </p:graphicFrame>
      <p:sp>
        <p:nvSpPr>
          <p:cNvPr id="6" name="Zástupný symbol pro obsah 2"/>
          <p:cNvSpPr txBox="1">
            <a:spLocks/>
          </p:cNvSpPr>
          <p:nvPr/>
        </p:nvSpPr>
        <p:spPr>
          <a:xfrm>
            <a:off x="738613" y="1382087"/>
            <a:ext cx="10515600" cy="398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FN Motol - zaměstnanci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51453712-33F0-5F93-EC2F-51F23829A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19383"/>
              </p:ext>
            </p:extLst>
          </p:nvPr>
        </p:nvGraphicFramePr>
        <p:xfrm>
          <a:off x="738611" y="5342517"/>
          <a:ext cx="10515602" cy="1275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3471">
                  <a:extLst>
                    <a:ext uri="{9D8B030D-6E8A-4147-A177-3AD203B41FA5}">
                      <a16:colId xmlns:a16="http://schemas.microsoft.com/office/drawing/2014/main" val="21223422"/>
                    </a:ext>
                  </a:extLst>
                </a:gridCol>
                <a:gridCol w="1365035">
                  <a:extLst>
                    <a:ext uri="{9D8B030D-6E8A-4147-A177-3AD203B41FA5}">
                      <a16:colId xmlns:a16="http://schemas.microsoft.com/office/drawing/2014/main" val="2683938587"/>
                    </a:ext>
                  </a:extLst>
                </a:gridCol>
                <a:gridCol w="2459294">
                  <a:extLst>
                    <a:ext uri="{9D8B030D-6E8A-4147-A177-3AD203B41FA5}">
                      <a16:colId xmlns:a16="http://schemas.microsoft.com/office/drawing/2014/main" val="1262904793"/>
                    </a:ext>
                  </a:extLst>
                </a:gridCol>
                <a:gridCol w="2643774">
                  <a:extLst>
                    <a:ext uri="{9D8B030D-6E8A-4147-A177-3AD203B41FA5}">
                      <a16:colId xmlns:a16="http://schemas.microsoft.com/office/drawing/2014/main" val="1116147882"/>
                    </a:ext>
                  </a:extLst>
                </a:gridCol>
                <a:gridCol w="2614028">
                  <a:extLst>
                    <a:ext uri="{9D8B030D-6E8A-4147-A177-3AD203B41FA5}">
                      <a16:colId xmlns:a16="http://schemas.microsoft.com/office/drawing/2014/main" val="1300108510"/>
                    </a:ext>
                  </a:extLst>
                </a:gridCol>
              </a:tblGrid>
              <a:tr h="606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Scénář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5 % 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0,42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0,84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866313"/>
                  </a:ext>
                </a:extLst>
              </a:tr>
              <a:tr h="606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Scénář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10 % 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321,9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0,85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1,68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2,05</a:t>
                      </a:r>
                    </a:p>
                  </a:txBody>
                  <a:tcPr marL="68580" marR="68580" marT="0" marB="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263005"/>
                  </a:ext>
                </a:extLst>
              </a:tr>
            </a:tbl>
          </a:graphicData>
        </a:graphic>
      </p:graphicFrame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96DB0581-8CD7-8AC8-B004-31A71EE9EB5B}"/>
              </a:ext>
            </a:extLst>
          </p:cNvPr>
          <p:cNvSpPr txBox="1">
            <a:spLocks/>
          </p:cNvSpPr>
          <p:nvPr/>
        </p:nvSpPr>
        <p:spPr>
          <a:xfrm>
            <a:off x="661241" y="4877985"/>
            <a:ext cx="10515600" cy="398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FN Motol - pacienti</a:t>
            </a:r>
          </a:p>
        </p:txBody>
      </p:sp>
      <p:pic>
        <p:nvPicPr>
          <p:cNvPr id="3" name="Obrázek 2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17797724-36C3-3CBE-940F-7C6A9CB8F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10" name="Obrázek 9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87DE90C-DF41-87EA-0D48-62D96AB7F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09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Dopad zařazení bioprodukce na cenu zakázky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Zástupný obsah 3">
            <a:extLst>
              <a:ext uri="{FF2B5EF4-FFF2-40B4-BE49-F238E27FC236}">
                <a16:creationId xmlns:a16="http://schemas.microsoft.com/office/drawing/2014/main" id="{1054A0B0-B910-1C47-2D3E-F15FD2F18A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665041"/>
              </p:ext>
            </p:extLst>
          </p:nvPr>
        </p:nvGraphicFramePr>
        <p:xfrm>
          <a:off x="925537" y="1547595"/>
          <a:ext cx="10340925" cy="51430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419">
                  <a:extLst>
                    <a:ext uri="{9D8B030D-6E8A-4147-A177-3AD203B41FA5}">
                      <a16:colId xmlns:a16="http://schemas.microsoft.com/office/drawing/2014/main" val="364671551"/>
                    </a:ext>
                  </a:extLst>
                </a:gridCol>
                <a:gridCol w="1132002">
                  <a:extLst>
                    <a:ext uri="{9D8B030D-6E8A-4147-A177-3AD203B41FA5}">
                      <a16:colId xmlns:a16="http://schemas.microsoft.com/office/drawing/2014/main" val="618579829"/>
                    </a:ext>
                  </a:extLst>
                </a:gridCol>
                <a:gridCol w="1907970">
                  <a:extLst>
                    <a:ext uri="{9D8B030D-6E8A-4147-A177-3AD203B41FA5}">
                      <a16:colId xmlns:a16="http://schemas.microsoft.com/office/drawing/2014/main" val="406901113"/>
                    </a:ext>
                  </a:extLst>
                </a:gridCol>
                <a:gridCol w="1408155">
                  <a:extLst>
                    <a:ext uri="{9D8B030D-6E8A-4147-A177-3AD203B41FA5}">
                      <a16:colId xmlns:a16="http://schemas.microsoft.com/office/drawing/2014/main" val="847065906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216878173"/>
                    </a:ext>
                  </a:extLst>
                </a:gridCol>
                <a:gridCol w="1574760">
                  <a:extLst>
                    <a:ext uri="{9D8B030D-6E8A-4147-A177-3AD203B41FA5}">
                      <a16:colId xmlns:a16="http://schemas.microsoft.com/office/drawing/2014/main" val="2016387913"/>
                    </a:ext>
                  </a:extLst>
                </a:gridCol>
              </a:tblGrid>
              <a:tr h="11538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 dirty="0">
                          <a:effectLst/>
                        </a:rPr>
                        <a:t>Produkt (jednotka)</a:t>
                      </a:r>
                      <a:endParaRPr lang="cs-CZ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Cena za jednotku (Kč)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Množství pro dosažení 5 % z ceny zakázky (konv.)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Cena celkem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Navýšení ceny zakázky (Kč)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Navýšení ceny zakázky (%)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02174"/>
                  </a:ext>
                </a:extLst>
              </a:tr>
              <a:tr h="571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Hovězí zadní – konvenční (kg)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200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2 500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500 000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-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-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1252091"/>
                  </a:ext>
                </a:extLst>
              </a:tr>
              <a:tr h="308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Hovězí zadní – bio (kg)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350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2 500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875 000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375 000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3,75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366025"/>
                  </a:ext>
                </a:extLst>
              </a:tr>
              <a:tr h="571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Mléko plnotučné – konvenční (l)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17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29 412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500 004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-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-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6401546"/>
                  </a:ext>
                </a:extLst>
              </a:tr>
              <a:tr h="308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Mléko – bio (l)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25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29 412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735 300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235 300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2,35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95392"/>
                  </a:ext>
                </a:extLst>
              </a:tr>
              <a:tr h="571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Mléko polotučné – konvenční (l)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16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31 250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500 000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-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-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3740521"/>
                  </a:ext>
                </a:extLst>
              </a:tr>
              <a:tr h="308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Mléko – bio (l)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25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31 250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781 250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281 250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2,81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202171"/>
                  </a:ext>
                </a:extLst>
              </a:tr>
              <a:tr h="571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Hovězí směsný balíček – konvenční (kg) 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220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2 273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500 060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-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-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9496791"/>
                  </a:ext>
                </a:extLst>
              </a:tr>
              <a:tr h="571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kern="100">
                          <a:effectLst/>
                        </a:rPr>
                        <a:t>Hovězí směsný balíček – bio (kg)</a:t>
                      </a:r>
                      <a:endParaRPr lang="cs-CZ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280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2 273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636 440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>
                          <a:effectLst/>
                        </a:rPr>
                        <a:t>136 440</a:t>
                      </a:r>
                      <a:endParaRPr lang="cs-CZ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400" kern="100" dirty="0">
                          <a:effectLst/>
                        </a:rPr>
                        <a:t>1,36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3696191"/>
                  </a:ext>
                </a:extLst>
              </a:tr>
            </a:tbl>
          </a:graphicData>
        </a:graphic>
      </p:graphicFrame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C951C123-C4F6-1EA6-CBA9-DB1C534AC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4C3E7712-7060-5A95-B469-D1F31F0260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5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10DAA-7110-5D5F-A53F-10B962A83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93C36-BE2F-1E2C-AF57-E93317E2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Kde nakupovat místní potraviny a biopotraviny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960CF0-B3F5-0972-74C5-28F1F56A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/>
          </a:bodyPr>
          <a:lstStyle/>
          <a:p>
            <a:r>
              <a:rPr lang="cs-CZ" sz="2800" dirty="0"/>
              <a:t>Zkracování dodavatelských řetězců</a:t>
            </a:r>
          </a:p>
          <a:p>
            <a:r>
              <a:rPr lang="cs-CZ" sz="2800" dirty="0"/>
              <a:t>Role MAS a lokálních aktérů</a:t>
            </a:r>
          </a:p>
          <a:p>
            <a:r>
              <a:rPr lang="cs-CZ" sz="2800" dirty="0"/>
              <a:t>Odbytová družstva a místní dodavatelé</a:t>
            </a:r>
          </a:p>
          <a:p>
            <a:r>
              <a:rPr lang="cs-CZ" sz="2800" dirty="0"/>
              <a:t>Tradiční velcí dodavatelé</a:t>
            </a:r>
          </a:p>
          <a:p>
            <a:r>
              <a:rPr lang="cs-CZ" sz="2800" dirty="0"/>
              <a:t>Nástroje usnadňující odbyt </a:t>
            </a:r>
          </a:p>
          <a:p>
            <a:r>
              <a:rPr lang="cs-CZ" sz="2800" dirty="0"/>
              <a:t>On-line tržiště, produktové mapy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7BF4508C-CE15-FAAE-3610-4F508FE9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9B85A122-6778-6663-74EE-79EE23D21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11" name="Obrázek 10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1F32CA44-DF42-38A1-F28D-0CD5402E8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pic>
        <p:nvPicPr>
          <p:cNvPr id="10" name="Obrázek 9" descr="Obsah obrázku Prodej ovoce a zeleniny, trh, Zelinář, Prodej&#10;&#10;Popis byl vytvořen automaticky">
            <a:extLst>
              <a:ext uri="{FF2B5EF4-FFF2-40B4-BE49-F238E27FC236}">
                <a16:creationId xmlns:a16="http://schemas.microsoft.com/office/drawing/2014/main" id="{9609C56C-5246-F7B6-64C6-EE708AA49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54" y="5084605"/>
            <a:ext cx="2375381" cy="13361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81BD5B7-573E-27EA-244D-8E13EF1CC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316" y="4910827"/>
            <a:ext cx="3883149" cy="171849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F66E940-1B92-C3B5-D7B5-AF125FC3F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368" y="1640244"/>
            <a:ext cx="3816267" cy="34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0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2909" y="365125"/>
            <a:ext cx="624681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Nástroje pro udržitelnost veřejného stravování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7081" y="1547336"/>
            <a:ext cx="5271655" cy="4505803"/>
          </a:xfrm>
        </p:spPr>
        <p:txBody>
          <a:bodyPr>
            <a:normAutofit/>
          </a:bodyPr>
          <a:lstStyle/>
          <a:p>
            <a:r>
              <a:rPr lang="cs-CZ" dirty="0"/>
              <a:t>Jihočeské tržiště</a:t>
            </a:r>
          </a:p>
          <a:p>
            <a:pPr lvl="1"/>
            <a:r>
              <a:rPr lang="cs-CZ" dirty="0"/>
              <a:t>zboží od místních výrobců, resp. dodavatelů, školním jídelnám bez prostředníků </a:t>
            </a:r>
          </a:p>
          <a:p>
            <a:pPr lvl="1"/>
            <a:r>
              <a:rPr lang="cs-CZ" dirty="0"/>
              <a:t>výrobci s výrobnami na území Jihočeského kraje (podle IČO)</a:t>
            </a:r>
          </a:p>
          <a:p>
            <a:pPr lvl="1"/>
            <a:r>
              <a:rPr lang="cs-CZ" dirty="0"/>
              <a:t>registrace jídelen pomocí on-line formuláře</a:t>
            </a:r>
          </a:p>
          <a:p>
            <a:pPr lvl="1"/>
            <a:r>
              <a:rPr lang="cs-CZ" dirty="0"/>
              <a:t>systém uzpůsobený pro malé i větší výrobce nebo dodavatele </a:t>
            </a:r>
          </a:p>
          <a:p>
            <a:pPr lvl="1"/>
            <a:r>
              <a:rPr lang="cs-CZ" dirty="0"/>
              <a:t>Jednoduchá administrace, pozitivní ohlas jídelen</a:t>
            </a:r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1690688"/>
            <a:ext cx="5981505" cy="4438317"/>
          </a:xfrm>
          <a:prstGeom prst="rect">
            <a:avLst/>
          </a:prstGeom>
        </p:spPr>
      </p:pic>
      <p:pic>
        <p:nvPicPr>
          <p:cNvPr id="7" name="Obrázek 6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6622BCC0-AE02-7CB4-04DD-E29EF24ED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8" name="Obrázek 7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CDC4ADB9-20E1-2E54-E4A0-C348B6812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7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7ABA0-CB10-EF2E-2A99-57128FC80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7F0C4-2914-F729-2279-703D1F23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09" y="365125"/>
            <a:ext cx="624681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Nástroje pro udržitelnost veřejného stravování</a:t>
            </a:r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23DAC132-3D73-9F26-A091-A7E5E2BD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ECC79D38-88AC-1F12-3714-A834E5AE7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8" name="Obrázek 7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6D631D43-98DB-2CCE-8242-96A4C2651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8DA3C0-8170-8122-960C-68E8A6725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096" y="1744629"/>
            <a:ext cx="2659674" cy="23120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7E40FE4-6A53-BC27-FA59-6E2F1C47D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641" y="1334207"/>
            <a:ext cx="3513438" cy="27764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B6511C1-6615-DAB6-9B5A-ED12C8CE4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912" y="1510336"/>
            <a:ext cx="3542803" cy="28230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B97F149-889A-C55A-06D3-BE9DB1CC8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4201" y="4229587"/>
            <a:ext cx="3202272" cy="2330167"/>
          </a:xfrm>
          <a:prstGeom prst="rect">
            <a:avLst/>
          </a:prstGeom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1EE436AE-1409-5ED7-FD33-3B38D596FE82}"/>
              </a:ext>
            </a:extLst>
          </p:cNvPr>
          <p:cNvSpPr txBox="1">
            <a:spLocks/>
          </p:cNvSpPr>
          <p:nvPr/>
        </p:nvSpPr>
        <p:spPr>
          <a:xfrm>
            <a:off x="8568612" y="6559754"/>
            <a:ext cx="3920836" cy="46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200" dirty="0"/>
              <a:t>Zdroj: Ing. Petra Martínková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200" dirty="0">
              <a:cs typeface="Calibri" panose="020F0502020204030204" pitchFamily="34" charset="0"/>
            </a:endParaRPr>
          </a:p>
          <a:p>
            <a:endParaRPr lang="cs-CZ" sz="1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9C974A3-3A64-C1BB-6632-4EDC2A229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844" y="4574145"/>
            <a:ext cx="3202335" cy="19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5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lunečnice, rostlina, květina, žlutá&#10;&#10;Popis byl vytvořen automaticky">
            <a:extLst>
              <a:ext uri="{FF2B5EF4-FFF2-40B4-BE49-F238E27FC236}">
                <a16:creationId xmlns:a16="http://schemas.microsoft.com/office/drawing/2014/main" id="{356CF4F8-40EE-3F0A-8747-03ECE5D46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75" y="991737"/>
            <a:ext cx="9345160" cy="525665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705" y="6258323"/>
            <a:ext cx="6357258" cy="5224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Děkuji za pozornost</a:t>
            </a:r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F48FEF0C-AAFB-C678-D762-522A5233B085}"/>
              </a:ext>
            </a:extLst>
          </p:cNvPr>
          <p:cNvSpPr txBox="1">
            <a:spLocks/>
          </p:cNvSpPr>
          <p:nvPr/>
        </p:nvSpPr>
        <p:spPr>
          <a:xfrm>
            <a:off x="86450" y="6505738"/>
            <a:ext cx="3239589" cy="352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dirty="0"/>
              <a:t>jmoudry@fzt.jcu.cz</a:t>
            </a:r>
          </a:p>
        </p:txBody>
      </p:sp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B17E2C38-AF6D-C360-90D2-3BB848829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AE26A432-7316-2A9F-58F4-EEAF746254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437F10A-DFD4-C53A-87FE-73910E21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16" y="1091487"/>
            <a:ext cx="3051517" cy="505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4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86859-24FD-7F60-2276-51D5A83F4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CD031-5399-F146-7588-A80745BB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 err="1"/>
              <a:t>Regionalita</a:t>
            </a:r>
            <a:r>
              <a:rPr lang="cs-CZ" sz="3600" dirty="0"/>
              <a:t> produkce</a:t>
            </a:r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94F949FB-E0A1-996E-14C5-C51CDE97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BC26603D-2CE2-81F9-03ED-122D5D33D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F3F903AA-2F05-92FD-DD70-CCEA06BB6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CCFAE1E1-A974-28C6-27FA-2A2F4014E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218929"/>
              </p:ext>
            </p:extLst>
          </p:nvPr>
        </p:nvGraphicFramePr>
        <p:xfrm>
          <a:off x="1323473" y="1447680"/>
          <a:ext cx="8802982" cy="470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7426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A6BA8-2FFE-C66D-38B4-DBC4B8BDF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53287-40CC-47A8-6F98-34D98861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 err="1"/>
              <a:t>Regionalita</a:t>
            </a:r>
            <a:r>
              <a:rPr lang="cs-CZ" sz="3600" dirty="0"/>
              <a:t> produkce</a:t>
            </a:r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C4AF1A9B-C247-8BB0-91A8-566A631F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9AA3633B-E99C-D827-3BAE-97B6B024F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E3ADAB3C-5E4D-9723-06BD-FC6B954F1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E0673264-F236-DFB6-D6FD-397CD1627D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80852"/>
              </p:ext>
            </p:extLst>
          </p:nvPr>
        </p:nvGraphicFramePr>
        <p:xfrm>
          <a:off x="1566534" y="1499321"/>
          <a:ext cx="8430179" cy="468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6" imgW="5743532" imgH="3381458" progId="Excel.Sheet.8">
                  <p:embed/>
                </p:oleObj>
              </mc:Choice>
              <mc:Fallback>
                <p:oleObj name="Graf" r:id="rId6" imgW="5743532" imgH="3381458" progId="Excel.Sheet.8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D422FA78-6113-BFBB-303D-C2763F0330F3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534" y="1499321"/>
                        <a:ext cx="8430179" cy="4680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kamion">
            <a:extLst>
              <a:ext uri="{FF2B5EF4-FFF2-40B4-BE49-F238E27FC236}">
                <a16:creationId xmlns:a16="http://schemas.microsoft.com/office/drawing/2014/main" id="{3F98B7F2-F204-83EB-59CC-D405C826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64" y="3975221"/>
            <a:ext cx="134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kamion">
            <a:extLst>
              <a:ext uri="{FF2B5EF4-FFF2-40B4-BE49-F238E27FC236}">
                <a16:creationId xmlns:a16="http://schemas.microsoft.com/office/drawing/2014/main" id="{E7E59F47-38E0-C049-C2D9-1C853BFA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57" y="3975221"/>
            <a:ext cx="134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letadlo">
            <a:extLst>
              <a:ext uri="{FF2B5EF4-FFF2-40B4-BE49-F238E27FC236}">
                <a16:creationId xmlns:a16="http://schemas.microsoft.com/office/drawing/2014/main" id="{9766381E-E9EC-3A3F-3DAF-3DD54983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58" y="3975221"/>
            <a:ext cx="13477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98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B3BAF-F6C4-47EF-48A7-F633837F2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C976E-026A-A03F-9043-9D07739A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Čerstvé vs. polotovary</a:t>
            </a:r>
          </a:p>
        </p:txBody>
      </p:sp>
      <p:pic>
        <p:nvPicPr>
          <p:cNvPr id="4" name="Picture 2" descr="ZF_logo_CZ_EN_dlouha_verze_JU">
            <a:extLst>
              <a:ext uri="{FF2B5EF4-FFF2-40B4-BE49-F238E27FC236}">
                <a16:creationId xmlns:a16="http://schemas.microsoft.com/office/drawing/2014/main" id="{AC47E339-F0E0-8ED7-8A78-38BBA817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6DC2634A-7B68-3B78-C988-F1F3541DF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6" name="Obrázek 5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BBCED089-8A06-DC56-8371-B5B985AA5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  <p:pic>
        <p:nvPicPr>
          <p:cNvPr id="11" name="Obrázek 5">
            <a:extLst>
              <a:ext uri="{FF2B5EF4-FFF2-40B4-BE49-F238E27FC236}">
                <a16:creationId xmlns:a16="http://schemas.microsoft.com/office/drawing/2014/main" id="{F87E2018-41B3-6C3A-8278-B3F990D0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49" y="1570283"/>
            <a:ext cx="7260465" cy="467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90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Účelové stravování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Potenciální počet strávníků přes 4 500 000 (téměř polovina populace ČR)</a:t>
            </a:r>
          </a:p>
          <a:p>
            <a:r>
              <a:rPr lang="cs-CZ" dirty="0"/>
              <a:t>90 % populace ČR se setkalo s účelovým stravováním</a:t>
            </a:r>
          </a:p>
          <a:p>
            <a:r>
              <a:rPr lang="cs-CZ" dirty="0"/>
              <a:t>Využití potenciálu přibližně ze dvou třetin (3 000 000 strávníků)</a:t>
            </a:r>
          </a:p>
          <a:p>
            <a:r>
              <a:rPr lang="cs-CZ" dirty="0"/>
              <a:t>Školní stravování – 1 810 000 strávníků</a:t>
            </a:r>
          </a:p>
          <a:p>
            <a:r>
              <a:rPr lang="cs-CZ" dirty="0"/>
              <a:t>Nemocniční stravování</a:t>
            </a:r>
          </a:p>
          <a:p>
            <a:pPr lvl="1"/>
            <a:r>
              <a:rPr lang="cs-CZ" dirty="0"/>
              <a:t>Průměrný denní stav 38 844 pacientů na lůžkových odděleních (ÚZIS, 2019) </a:t>
            </a:r>
          </a:p>
          <a:p>
            <a:pPr lvl="1"/>
            <a:r>
              <a:rPr lang="cs-CZ" dirty="0"/>
              <a:t>Lázeňská zařízení – kapacita 23 500 lůžek</a:t>
            </a:r>
          </a:p>
          <a:p>
            <a:pPr lvl="1"/>
            <a:r>
              <a:rPr lang="cs-CZ" dirty="0"/>
              <a:t>Ostatní zařízení – kapacita 17 000 lůžek</a:t>
            </a:r>
          </a:p>
          <a:p>
            <a:pPr lvl="1"/>
            <a:r>
              <a:rPr lang="cs-CZ" dirty="0"/>
              <a:t>Zaměstnanci ve zdravotnictví – ca. 220 000 (jen část se stravuje)</a:t>
            </a:r>
          </a:p>
          <a:p>
            <a:r>
              <a:rPr lang="cs-CZ" dirty="0"/>
              <a:t>Ca. 1000 tun potravin denně </a:t>
            </a:r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SC07519">
            <a:extLst>
              <a:ext uri="{FF2B5EF4-FFF2-40B4-BE49-F238E27FC236}">
                <a16:creationId xmlns:a16="http://schemas.microsoft.com/office/drawing/2014/main" id="{335197A3-8806-C6C8-473B-B3DCD0CF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32" y="2285255"/>
            <a:ext cx="2003150" cy="135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yba">
            <a:extLst>
              <a:ext uri="{FF2B5EF4-FFF2-40B4-BE49-F238E27FC236}">
                <a16:creationId xmlns:a16="http://schemas.microsoft.com/office/drawing/2014/main" id="{03F7DE0E-7A2A-2F32-AA63-8B6D8FD7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32" y="4606039"/>
            <a:ext cx="2003150" cy="147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jídlo, interiér, talíř, tác&#10;&#10;Popis byl vytvořen automaticky">
            <a:extLst>
              <a:ext uri="{FF2B5EF4-FFF2-40B4-BE49-F238E27FC236}">
                <a16:creationId xmlns:a16="http://schemas.microsoft.com/office/drawing/2014/main" id="{3A2A58E9-FFBB-75F9-7DF0-A422C5DF8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54" y="5648294"/>
            <a:ext cx="1737697" cy="1160005"/>
          </a:xfrm>
          <a:prstGeom prst="rect">
            <a:avLst/>
          </a:prstGeom>
        </p:spPr>
      </p:pic>
      <p:pic>
        <p:nvPicPr>
          <p:cNvPr id="7" name="Obrázek 6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984D8CFD-C771-98E0-E5B8-949676E741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10" name="Obrázek 9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7684D9BB-3F12-050B-71DC-6CF30AEC81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2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SZIF - TPS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Tematická pracovní skupina Uplatnění lokálních potravin ve veřejném stravování</a:t>
            </a:r>
          </a:p>
          <a:p>
            <a:pPr lvl="1"/>
            <a:r>
              <a:rPr lang="cs-CZ" dirty="0"/>
              <a:t>První období 2023</a:t>
            </a:r>
          </a:p>
          <a:p>
            <a:pPr lvl="1"/>
            <a:r>
              <a:rPr lang="cs-CZ" dirty="0"/>
              <a:t>Konference Z farmy na vidličku</a:t>
            </a:r>
          </a:p>
          <a:p>
            <a:r>
              <a:rPr lang="cs-CZ" dirty="0"/>
              <a:t>Navazující období TPS 2024-2025</a:t>
            </a:r>
          </a:p>
          <a:p>
            <a:pPr lvl="1"/>
            <a:r>
              <a:rPr lang="cs-CZ" dirty="0"/>
              <a:t>Série seminářů a kulatých stolů v krajích</a:t>
            </a:r>
          </a:p>
          <a:p>
            <a:pPr lvl="1"/>
            <a:r>
              <a:rPr lang="cs-CZ" dirty="0"/>
              <a:t>Říjen 2024 – Únor 2025</a:t>
            </a:r>
          </a:p>
          <a:p>
            <a:pPr lvl="1"/>
            <a:r>
              <a:rPr lang="cs-CZ" dirty="0"/>
              <a:t>Setkání a dialog s hlavními aktéry – stravovací zařízení, zemědělci a zpracovatelé, zřizovatelé, MAS</a:t>
            </a:r>
          </a:p>
          <a:p>
            <a:endParaRPr lang="cs-CZ" dirty="0"/>
          </a:p>
          <a:p>
            <a:r>
              <a:rPr lang="cs-CZ" dirty="0"/>
              <a:t>FZT JU – projekt QL24020332 – výzkumný úkol </a:t>
            </a:r>
            <a:r>
              <a:rPr lang="cs-CZ" dirty="0" err="1"/>
              <a:t>MZe</a:t>
            </a:r>
            <a:endParaRPr lang="cs-CZ" dirty="0"/>
          </a:p>
          <a:p>
            <a:r>
              <a:rPr lang="cs-CZ" dirty="0"/>
              <a:t>ČTPEZ, EIP-AGRI Operační skupina, WWF</a:t>
            </a:r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802D0D1E-BDC2-46EE-EFC1-7DDA97C5D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551F503C-45D9-78A8-A2C3-46CA1FFCB8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1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2469" y="365125"/>
            <a:ext cx="6357258" cy="1325563"/>
          </a:xfrm>
        </p:spPr>
        <p:txBody>
          <a:bodyPr>
            <a:normAutofit/>
          </a:bodyPr>
          <a:lstStyle/>
          <a:p>
            <a:r>
              <a:rPr lang="cs-CZ" sz="3600" dirty="0"/>
              <a:t>MPS STRAVA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690688"/>
            <a:ext cx="9854045" cy="83780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Meziresortní pracovní skupina pro problematiku institucionální stravování (MPS STRAVA) – zřízena 10. 5. 2023 (MZ)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2" descr="ZF_logo_CZ_EN_dlouha_verze_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239895"/>
            <a:ext cx="31019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199" y="2633139"/>
            <a:ext cx="4554683" cy="2601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dirty="0"/>
              <a:t>Ministerstvo zdravotnictví</a:t>
            </a:r>
          </a:p>
          <a:p>
            <a:pPr lvl="1"/>
            <a:r>
              <a:rPr lang="cs-CZ" dirty="0"/>
              <a:t>Ministerstvo zemědělství</a:t>
            </a:r>
          </a:p>
          <a:p>
            <a:pPr lvl="1"/>
            <a:r>
              <a:rPr lang="cs-CZ" dirty="0"/>
              <a:t>Ministerstvo pro místní rozvoj</a:t>
            </a:r>
          </a:p>
          <a:p>
            <a:pPr lvl="1"/>
            <a:r>
              <a:rPr lang="cs-CZ" dirty="0"/>
              <a:t>Ministerstvo školství, mládeže a tělovýchovy</a:t>
            </a:r>
          </a:p>
          <a:p>
            <a:pPr lvl="1"/>
            <a:r>
              <a:rPr lang="cs-CZ" dirty="0"/>
              <a:t>Ministerstvo práce a sociálních věcí</a:t>
            </a:r>
          </a:p>
          <a:p>
            <a:pPr lvl="1"/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5765221" y="2631365"/>
            <a:ext cx="4554683" cy="2445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dirty="0"/>
              <a:t>Státní zdravotní ústav</a:t>
            </a:r>
          </a:p>
          <a:p>
            <a:pPr lvl="1"/>
            <a:r>
              <a:rPr lang="cs-CZ" dirty="0"/>
              <a:t>Asociace krajů ČR</a:t>
            </a:r>
          </a:p>
          <a:p>
            <a:pPr lvl="1"/>
            <a:r>
              <a:rPr lang="cs-CZ" dirty="0"/>
              <a:t>Svaz měst a obcí ČR</a:t>
            </a:r>
          </a:p>
          <a:p>
            <a:pPr lvl="1"/>
            <a:r>
              <a:rPr lang="cs-CZ" dirty="0"/>
              <a:t>Česká asociace nutričních terapeutů</a:t>
            </a:r>
          </a:p>
          <a:p>
            <a:pPr lvl="1"/>
            <a:r>
              <a:rPr lang="cs-CZ" dirty="0"/>
              <a:t>Pacientská rada</a:t>
            </a:r>
          </a:p>
          <a:p>
            <a:pPr lvl="1"/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838199" y="5234384"/>
            <a:ext cx="9854046" cy="10918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dirty="0"/>
              <a:t>Odborná skupina pro školní stravování</a:t>
            </a:r>
          </a:p>
          <a:p>
            <a:pPr lvl="1"/>
            <a:r>
              <a:rPr lang="cs-CZ" dirty="0"/>
              <a:t>Odborná skupina pro nemocniční stravování</a:t>
            </a:r>
          </a:p>
          <a:p>
            <a:pPr lvl="1"/>
            <a:r>
              <a:rPr lang="cs-CZ" dirty="0"/>
              <a:t>Odborná skupina pro stravování v sociální oblasti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35BB5024-50E3-FB9B-21C1-90E0B33AB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207" y="25337"/>
            <a:ext cx="2667585" cy="958975"/>
          </a:xfrm>
          <a:prstGeom prst="rect">
            <a:avLst/>
          </a:prstGeom>
        </p:spPr>
      </p:pic>
      <p:pic>
        <p:nvPicPr>
          <p:cNvPr id="7" name="Obrázek 6" descr="Obsah obrázku text, Grafika, grafický design, snímek obrazovky&#10;&#10;Popis byl vytvořen automaticky">
            <a:extLst>
              <a:ext uri="{FF2B5EF4-FFF2-40B4-BE49-F238E27FC236}">
                <a16:creationId xmlns:a16="http://schemas.microsoft.com/office/drawing/2014/main" id="{21C48CD7-513A-F21E-DE7D-E74954B8CC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86" y="6248200"/>
            <a:ext cx="1089586" cy="5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155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5BAC26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1723</Words>
  <Application>Microsoft Office PowerPoint</Application>
  <PresentationFormat>Širokoúhlá obrazovka</PresentationFormat>
  <Paragraphs>380</Paragraphs>
  <Slides>38</Slides>
  <Notes>38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Motiv Office</vt:lpstr>
      <vt:lpstr>Graf</vt:lpstr>
      <vt:lpstr>Uplatnění místních potravin a biopotravin ve veřejném stravování - důvody a dopady</vt:lpstr>
      <vt:lpstr>Dopady regionality</vt:lpstr>
      <vt:lpstr>Dopady regionality</vt:lpstr>
      <vt:lpstr>Regionalita produkce</vt:lpstr>
      <vt:lpstr>Regionalita produkce</vt:lpstr>
      <vt:lpstr>Čerstvé vs. polotovary</vt:lpstr>
      <vt:lpstr>Účelové stravování v ČR</vt:lpstr>
      <vt:lpstr>SZIF - TPS</vt:lpstr>
      <vt:lpstr>MPS STRAVA</vt:lpstr>
      <vt:lpstr>MPS STRAVA</vt:lpstr>
      <vt:lpstr>MPS STRAVA</vt:lpstr>
      <vt:lpstr>MPS STRAVA</vt:lpstr>
      <vt:lpstr>MMR - NSVZ</vt:lpstr>
      <vt:lpstr>Vazba na Akční plán EZ v ČR</vt:lpstr>
      <vt:lpstr>Vazba na Akční plán EZ v ČR</vt:lpstr>
      <vt:lpstr>Bariéry rozvoje</vt:lpstr>
      <vt:lpstr>Potenciál bioprodukce v ČR</vt:lpstr>
      <vt:lpstr>Potenciál bioprodukce v ČR</vt:lpstr>
      <vt:lpstr>Potenciál bioprodukce v ČR</vt:lpstr>
      <vt:lpstr>Potenciál bioprodukce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Možnosti zařazování biopotravin</vt:lpstr>
      <vt:lpstr>Dopad zařazení bioprodukce na cenu zakázky</vt:lpstr>
      <vt:lpstr>Kde nakupovat místní potraviny a biopotraviny</vt:lpstr>
      <vt:lpstr>Nástroje pro udržitelnost veřejného stravování</vt:lpstr>
      <vt:lpstr>Nástroje pro udržitelnost veřejného stravování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zemědělství jako nástroj zaměstnávání osob se zdravotním znevýhodněním</dc:title>
  <dc:creator>Moudrý</dc:creator>
  <cp:lastModifiedBy>Moudrý Jan doc. Ing. Ph.D.</cp:lastModifiedBy>
  <cp:revision>89</cp:revision>
  <dcterms:created xsi:type="dcterms:W3CDTF">2022-09-19T12:02:42Z</dcterms:created>
  <dcterms:modified xsi:type="dcterms:W3CDTF">2025-04-07T20:42:52Z</dcterms:modified>
</cp:coreProperties>
</file>