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412" r:id="rId3"/>
    <p:sldId id="414" r:id="rId4"/>
    <p:sldId id="416" r:id="rId5"/>
    <p:sldId id="413" r:id="rId6"/>
    <p:sldId id="417" r:id="rId7"/>
    <p:sldId id="275" r:id="rId8"/>
  </p:sldIdLst>
  <p:sldSz cx="12192000" cy="6858000"/>
  <p:notesSz cx="6669088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4FD"/>
    <a:srgbClr val="FF5172"/>
    <a:srgbClr val="FB5271"/>
    <a:srgbClr val="1D34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502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kujmk-my.sharepoint.com/personal/zukalova_petra_kr-jihomoravsky_cz/Documents/Agenda%20&#352;S/Porady/2025/Grafy%20pro%20prezentaci+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kujmk-my.sharepoint.com/personal/zukalova_petra_kr-jihomoravsky_cz/Documents/Agenda%20&#352;S/Porady/2026/Grafy%20pro%20prezentaci%203110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Počet stravovaných v JMK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2677073423033133"/>
          <c:y val="9.7054474375029925E-2"/>
          <c:w val="0.84730742612397336"/>
          <c:h val="0.7499130524795401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List2!$C$3</c:f>
              <c:strCache>
                <c:ptCount val="1"/>
                <c:pt idx="0">
                  <c:v>31.10.2024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List2!$A$4:$A$7</c:f>
              <c:strCache>
                <c:ptCount val="4"/>
                <c:pt idx="0">
                  <c:v>Dětí, žáci, studenti</c:v>
                </c:pt>
                <c:pt idx="1">
                  <c:v>Zaměstnanci </c:v>
                </c:pt>
                <c:pt idx="2">
                  <c:v>Ostatní</c:v>
                </c:pt>
                <c:pt idx="3">
                  <c:v>Celkem </c:v>
                </c:pt>
              </c:strCache>
            </c:strRef>
          </c:cat>
          <c:val>
            <c:numRef>
              <c:f>List2!$C$4:$C$7</c:f>
              <c:numCache>
                <c:formatCode>#,##0</c:formatCode>
                <c:ptCount val="4"/>
                <c:pt idx="0">
                  <c:v>181017</c:v>
                </c:pt>
                <c:pt idx="1">
                  <c:v>29349</c:v>
                </c:pt>
                <c:pt idx="2">
                  <c:v>23672</c:v>
                </c:pt>
                <c:pt idx="3">
                  <c:v>234038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8B-4884-9B65-1892A6A48862}"/>
            </c:ext>
          </c:extLst>
        </c:ser>
        <c:ser>
          <c:idx val="2"/>
          <c:order val="2"/>
          <c:tx>
            <c:strRef>
              <c:f>List2!$D$3</c:f>
              <c:strCache>
                <c:ptCount val="1"/>
                <c:pt idx="0">
                  <c:v>31.10.2025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List2!$A$4:$A$7</c:f>
              <c:strCache>
                <c:ptCount val="4"/>
                <c:pt idx="0">
                  <c:v>Dětí, žáci, studenti</c:v>
                </c:pt>
                <c:pt idx="1">
                  <c:v>Zaměstnanci </c:v>
                </c:pt>
                <c:pt idx="2">
                  <c:v>Ostatní</c:v>
                </c:pt>
                <c:pt idx="3">
                  <c:v>Celkem </c:v>
                </c:pt>
              </c:strCache>
            </c:strRef>
          </c:cat>
          <c:val>
            <c:numRef>
              <c:f>List2!$D$4:$D$7</c:f>
              <c:numCache>
                <c:formatCode>#,##0</c:formatCode>
                <c:ptCount val="4"/>
                <c:pt idx="0">
                  <c:v>182402</c:v>
                </c:pt>
                <c:pt idx="1">
                  <c:v>30041</c:v>
                </c:pt>
                <c:pt idx="2">
                  <c:v>54161</c:v>
                </c:pt>
                <c:pt idx="3">
                  <c:v>236563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8B-4884-9B65-1892A6A488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4885400"/>
        <c:axId val="49488180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List2!$B$3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List2!$A$4:$A$7</c15:sqref>
                        </c15:formulaRef>
                      </c:ext>
                    </c:extLst>
                    <c:strCache>
                      <c:ptCount val="4"/>
                      <c:pt idx="0">
                        <c:v>Dětí, žáci, studenti</c:v>
                      </c:pt>
                      <c:pt idx="1">
                        <c:v>Zaměstnanci </c:v>
                      </c:pt>
                      <c:pt idx="2">
                        <c:v>Ostatní</c:v>
                      </c:pt>
                      <c:pt idx="3">
                        <c:v>Celkem 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List2!$B$4:$B$7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C88B-4884-9B65-1892A6A48862}"/>
                  </c:ext>
                </c:extLst>
              </c15:ser>
            </c15:filteredBarSeries>
          </c:ext>
        </c:extLst>
      </c:barChart>
      <c:catAx>
        <c:axId val="494885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94881800"/>
        <c:crosses val="autoZero"/>
        <c:auto val="1"/>
        <c:lblAlgn val="ctr"/>
        <c:lblOffset val="100"/>
        <c:noMultiLvlLbl val="0"/>
      </c:catAx>
      <c:valAx>
        <c:axId val="494881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94885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List3!$B$1</c:f>
              <c:strCache>
                <c:ptCount val="1"/>
                <c:pt idx="0">
                  <c:v>ŠJ a ŠJ-V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List3!$A$2:$A$8</c:f>
              <c:strCache>
                <c:ptCount val="7"/>
                <c:pt idx="0">
                  <c:v>Blansko</c:v>
                </c:pt>
                <c:pt idx="1">
                  <c:v>Brno</c:v>
                </c:pt>
                <c:pt idx="2">
                  <c:v>Brno-venkov</c:v>
                </c:pt>
                <c:pt idx="3">
                  <c:v>Břeclav</c:v>
                </c:pt>
                <c:pt idx="4">
                  <c:v>Hodonín</c:v>
                </c:pt>
                <c:pt idx="5">
                  <c:v>Vyškov</c:v>
                </c:pt>
                <c:pt idx="6">
                  <c:v>Znojmo</c:v>
                </c:pt>
              </c:strCache>
            </c:strRef>
          </c:cat>
          <c:val>
            <c:numRef>
              <c:f>List3!$B$2:$B$8</c:f>
              <c:numCache>
                <c:formatCode>General</c:formatCode>
                <c:ptCount val="7"/>
                <c:pt idx="0">
                  <c:v>100</c:v>
                </c:pt>
                <c:pt idx="1">
                  <c:v>164</c:v>
                </c:pt>
                <c:pt idx="2">
                  <c:v>144</c:v>
                </c:pt>
                <c:pt idx="3">
                  <c:v>77</c:v>
                </c:pt>
                <c:pt idx="4">
                  <c:v>97</c:v>
                </c:pt>
                <c:pt idx="5">
                  <c:v>79</c:v>
                </c:pt>
                <c:pt idx="6">
                  <c:v>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B6-4FAF-BF80-7062437DBA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47290784"/>
        <c:axId val="747297984"/>
      </c:barChart>
      <c:catAx>
        <c:axId val="7472907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47297984"/>
        <c:crosses val="autoZero"/>
        <c:auto val="1"/>
        <c:lblAlgn val="ctr"/>
        <c:lblOffset val="100"/>
        <c:noMultiLvlLbl val="0"/>
      </c:catAx>
      <c:valAx>
        <c:axId val="7472979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47290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41F79BB8-56A3-4DE8-8337-A7788A9423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AF69C32-E876-4EFB-9E81-03B13674DA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9CA48-4389-4ABF-9447-232A6CA8894A}" type="datetimeFigureOut">
              <a:rPr lang="cs-CZ" smtClean="0"/>
              <a:t>05.02.2026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D7011B3-5B10-4088-9B97-AE8E942E47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ED0DD32-33D6-4A48-BB8F-030EA1F977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EE186-FCBA-43EA-AC5B-6F14CEFF562E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159348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0F065-6031-4389-A5FF-A3CF0B8D06C4}" type="datetimeFigureOut">
              <a:rPr lang="cs-CZ" smtClean="0"/>
              <a:t>05.02.2026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53EA1-8944-4D1F-AF91-C9792C4511E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80307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rgbClr val="1D34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2989D406-8754-4E2C-A575-80114C8F004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Zástupný symbol pro text 7">
            <a:extLst>
              <a:ext uri="{FF2B5EF4-FFF2-40B4-BE49-F238E27FC236}">
                <a16:creationId xmlns:a16="http://schemas.microsoft.com/office/drawing/2014/main" id="{5D493FEA-B112-4425-B8EF-62D47207E2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4959" y="1961128"/>
            <a:ext cx="6742113" cy="627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i="0" baseline="0">
                <a:solidFill>
                  <a:srgbClr val="FB527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 dirty="0"/>
              <a:t>Nadpis </a:t>
            </a:r>
            <a:r>
              <a:rPr lang="cs-CZ" dirty="0" err="1"/>
              <a:t>powerpointové</a:t>
            </a:r>
            <a:endParaRPr lang="cs-CZ" dirty="0"/>
          </a:p>
        </p:txBody>
      </p:sp>
      <p:sp>
        <p:nvSpPr>
          <p:cNvPr id="7" name="Zástupný symbol pro text 9">
            <a:extLst>
              <a:ext uri="{FF2B5EF4-FFF2-40B4-BE49-F238E27FC236}">
                <a16:creationId xmlns:a16="http://schemas.microsoft.com/office/drawing/2014/main" id="{6EF1D36D-92B6-4140-9F8F-B6549DC2710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8974" y="2532875"/>
            <a:ext cx="6789738" cy="11620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44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 dirty="0"/>
              <a:t>prezentace ve třech řádcích</a:t>
            </a:r>
          </a:p>
        </p:txBody>
      </p:sp>
      <p:sp>
        <p:nvSpPr>
          <p:cNvPr id="10" name="Zástupný symbol pro text 7">
            <a:extLst>
              <a:ext uri="{FF2B5EF4-FFF2-40B4-BE49-F238E27FC236}">
                <a16:creationId xmlns:a16="http://schemas.microsoft.com/office/drawing/2014/main" id="{D4B3A96D-78A3-42EC-9469-3C0F57F44D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8974" y="5333745"/>
            <a:ext cx="2883368" cy="760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1" i="0" baseline="0">
                <a:solidFill>
                  <a:srgbClr val="FF5172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 dirty="0"/>
              <a:t>Autor</a:t>
            </a:r>
            <a:br>
              <a:rPr lang="cs-CZ" dirty="0"/>
            </a:br>
            <a:endParaRPr lang="cs-CZ" dirty="0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A94416D2-C1FF-4A1D-9896-0E03B2679FF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282193" y="5337665"/>
            <a:ext cx="2883368" cy="760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 dirty="0"/>
              <a:t>Místo</a:t>
            </a:r>
            <a:br>
              <a:rPr lang="cs-CZ" dirty="0"/>
            </a:br>
            <a:r>
              <a:rPr lang="cs-CZ" dirty="0"/>
              <a:t>Datum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0976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0" y="1955968"/>
            <a:ext cx="10933309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2876689"/>
            <a:ext cx="10933309" cy="201625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číslo snímku 6">
            <a:extLst>
              <a:ext uri="{FF2B5EF4-FFF2-40B4-BE49-F238E27FC236}">
                <a16:creationId xmlns:a16="http://schemas.microsoft.com/office/drawing/2014/main" id="{8B4B78FC-8D0B-4213-A420-6CEEFBC111C2}"/>
              </a:ext>
            </a:extLst>
          </p:cNvPr>
          <p:cNvSpPr txBox="1">
            <a:spLocks/>
          </p:cNvSpPr>
          <p:nvPr userDrawn="1"/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24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6318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EA4231B-FD8C-4C99-9D9B-80597DB0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499" y="2749255"/>
            <a:ext cx="5089849" cy="344040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250DB47-0D3B-4372-97D2-1569DC4A0C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46348" y="2749254"/>
            <a:ext cx="5183188" cy="344040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AB82A1A7-6BCD-4031-9F64-2FFF939C3145}"/>
              </a:ext>
            </a:extLst>
          </p:cNvPr>
          <p:cNvSpPr txBox="1">
            <a:spLocks/>
          </p:cNvSpPr>
          <p:nvPr userDrawn="1"/>
        </p:nvSpPr>
        <p:spPr>
          <a:xfrm>
            <a:off x="714165" y="1946726"/>
            <a:ext cx="10933309" cy="666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1D34F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8" name="Zástupný symbol pro číslo snímku 6">
            <a:extLst>
              <a:ext uri="{FF2B5EF4-FFF2-40B4-BE49-F238E27FC236}">
                <a16:creationId xmlns:a16="http://schemas.microsoft.com/office/drawing/2014/main" id="{8275F84D-8AAD-4BE2-A553-49D8CAAF28AC}"/>
              </a:ext>
            </a:extLst>
          </p:cNvPr>
          <p:cNvSpPr txBox="1">
            <a:spLocks/>
          </p:cNvSpPr>
          <p:nvPr userDrawn="1"/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24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746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2" y="2876689"/>
            <a:ext cx="5974254" cy="3384832"/>
          </a:xfrm>
        </p:spPr>
        <p:txBody>
          <a:bodyPr/>
          <a:lstStyle>
            <a:lvl1pPr marL="0" indent="0" algn="just">
              <a:lnSpc>
                <a:spcPct val="150000"/>
              </a:lnSpc>
              <a:buNone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 dirty="0" err="1"/>
              <a:t>Lorem</a:t>
            </a:r>
            <a:r>
              <a:rPr lang="cs-CZ" dirty="0"/>
              <a:t> </a:t>
            </a:r>
            <a:r>
              <a:rPr lang="cs-CZ" dirty="0" err="1"/>
              <a:t>ipsum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consectetuer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elit. </a:t>
            </a:r>
            <a:r>
              <a:rPr lang="cs-CZ" dirty="0" err="1"/>
              <a:t>Maecenas</a:t>
            </a:r>
            <a:r>
              <a:rPr lang="cs-CZ" dirty="0"/>
              <a:t> </a:t>
            </a:r>
            <a:r>
              <a:rPr lang="cs-CZ" dirty="0" err="1"/>
              <a:t>porttitor</a:t>
            </a:r>
            <a:r>
              <a:rPr lang="cs-CZ" dirty="0"/>
              <a:t> </a:t>
            </a:r>
            <a:r>
              <a:rPr lang="cs-CZ" dirty="0" err="1"/>
              <a:t>congue</a:t>
            </a:r>
            <a:r>
              <a:rPr lang="cs-CZ" dirty="0"/>
              <a:t> </a:t>
            </a:r>
            <a:r>
              <a:rPr lang="cs-CZ" dirty="0" err="1"/>
              <a:t>massa</a:t>
            </a:r>
            <a:r>
              <a:rPr lang="cs-CZ" dirty="0"/>
              <a:t>. </a:t>
            </a:r>
            <a:r>
              <a:rPr lang="cs-CZ" dirty="0" err="1"/>
              <a:t>Fusce</a:t>
            </a:r>
            <a:r>
              <a:rPr lang="cs-CZ" dirty="0"/>
              <a:t> </a:t>
            </a:r>
            <a:r>
              <a:rPr lang="cs-CZ" dirty="0" err="1"/>
              <a:t>posuere</a:t>
            </a:r>
            <a:r>
              <a:rPr lang="cs-CZ" dirty="0"/>
              <a:t>, </a:t>
            </a:r>
            <a:r>
              <a:rPr lang="cs-CZ" dirty="0" err="1"/>
              <a:t>magna</a:t>
            </a:r>
            <a:r>
              <a:rPr lang="cs-CZ" dirty="0"/>
              <a:t> sed </a:t>
            </a:r>
            <a:r>
              <a:rPr lang="cs-CZ" dirty="0" err="1"/>
              <a:t>pulvinar</a:t>
            </a:r>
            <a:r>
              <a:rPr lang="cs-CZ" dirty="0"/>
              <a:t> </a:t>
            </a:r>
            <a:r>
              <a:rPr lang="cs-CZ" dirty="0" err="1"/>
              <a:t>ultricies</a:t>
            </a:r>
            <a:r>
              <a:rPr lang="cs-CZ" dirty="0"/>
              <a:t>, </a:t>
            </a:r>
            <a:r>
              <a:rPr lang="cs-CZ" dirty="0" err="1"/>
              <a:t>purus</a:t>
            </a:r>
            <a:r>
              <a:rPr lang="cs-CZ" dirty="0"/>
              <a:t> </a:t>
            </a:r>
            <a:r>
              <a:rPr lang="cs-CZ" dirty="0" err="1"/>
              <a:t>lectus</a:t>
            </a:r>
            <a:r>
              <a:rPr lang="cs-CZ" dirty="0"/>
              <a:t> </a:t>
            </a:r>
            <a:r>
              <a:rPr lang="cs-CZ" dirty="0" err="1"/>
              <a:t>malesuadalibero</a:t>
            </a:r>
            <a:r>
              <a:rPr lang="cs-CZ" dirty="0"/>
              <a:t>,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 </a:t>
            </a:r>
            <a:r>
              <a:rPr lang="cs-CZ" dirty="0" err="1"/>
              <a:t>commodo</a:t>
            </a:r>
            <a:r>
              <a:rPr lang="cs-CZ" dirty="0"/>
              <a:t> </a:t>
            </a:r>
            <a:r>
              <a:rPr lang="cs-CZ" dirty="0" err="1"/>
              <a:t>magna</a:t>
            </a:r>
            <a:r>
              <a:rPr lang="cs-CZ" dirty="0"/>
              <a:t> </a:t>
            </a:r>
            <a:r>
              <a:rPr lang="cs-CZ" dirty="0" err="1"/>
              <a:t>Lorem</a:t>
            </a:r>
            <a:r>
              <a:rPr lang="cs-CZ" dirty="0"/>
              <a:t> </a:t>
            </a:r>
            <a:r>
              <a:rPr lang="cs-CZ" dirty="0" err="1"/>
              <a:t>ipsum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consectetuer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elit. </a:t>
            </a:r>
            <a:r>
              <a:rPr lang="cs-CZ" dirty="0" err="1"/>
              <a:t>Maecenas</a:t>
            </a:r>
            <a:r>
              <a:rPr lang="cs-CZ" dirty="0"/>
              <a:t> </a:t>
            </a:r>
            <a:r>
              <a:rPr lang="cs-CZ" dirty="0" err="1"/>
              <a:t>porttitor</a:t>
            </a:r>
            <a:r>
              <a:rPr lang="cs-CZ" dirty="0"/>
              <a:t> </a:t>
            </a:r>
            <a:r>
              <a:rPr lang="cs-CZ" dirty="0" err="1"/>
              <a:t>congue</a:t>
            </a:r>
            <a:r>
              <a:rPr lang="cs-CZ" dirty="0"/>
              <a:t> </a:t>
            </a:r>
            <a:r>
              <a:rPr lang="cs-CZ" dirty="0" err="1"/>
              <a:t>massa</a:t>
            </a:r>
            <a:r>
              <a:rPr lang="cs-CZ" dirty="0"/>
              <a:t>. </a:t>
            </a:r>
            <a:r>
              <a:rPr lang="cs-CZ" dirty="0" err="1"/>
              <a:t>Fusce</a:t>
            </a:r>
            <a:r>
              <a:rPr lang="cs-CZ" dirty="0"/>
              <a:t> </a:t>
            </a:r>
            <a:r>
              <a:rPr lang="cs-CZ" dirty="0" err="1"/>
              <a:t>posuere</a:t>
            </a:r>
            <a:r>
              <a:rPr lang="cs-CZ" dirty="0"/>
              <a:t>, </a:t>
            </a:r>
            <a:r>
              <a:rPr lang="cs-CZ" dirty="0" err="1"/>
              <a:t>magna</a:t>
            </a:r>
            <a:r>
              <a:rPr lang="cs-CZ" dirty="0"/>
              <a:t> sed </a:t>
            </a:r>
            <a:r>
              <a:rPr lang="cs-CZ" dirty="0" err="1"/>
              <a:t>pulvinar</a:t>
            </a:r>
            <a:r>
              <a:rPr lang="cs-CZ" dirty="0"/>
              <a:t> </a:t>
            </a:r>
            <a:r>
              <a:rPr lang="cs-CZ" dirty="0" err="1"/>
              <a:t>ultricies</a:t>
            </a:r>
            <a:r>
              <a:rPr lang="cs-CZ" dirty="0"/>
              <a:t>, </a:t>
            </a:r>
            <a:r>
              <a:rPr lang="cs-CZ" dirty="0" err="1"/>
              <a:t>purus</a:t>
            </a:r>
            <a:r>
              <a:rPr lang="cs-CZ" dirty="0"/>
              <a:t> </a:t>
            </a:r>
            <a:r>
              <a:rPr lang="cs-CZ" dirty="0" err="1"/>
              <a:t>lectus</a:t>
            </a:r>
            <a:r>
              <a:rPr lang="cs-CZ" dirty="0"/>
              <a:t> </a:t>
            </a:r>
            <a:r>
              <a:rPr lang="cs-CZ" dirty="0" err="1"/>
              <a:t>malesuadalibero</a:t>
            </a:r>
            <a:r>
              <a:rPr lang="cs-CZ" dirty="0"/>
              <a:t>,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 </a:t>
            </a:r>
            <a:r>
              <a:rPr lang="cs-CZ" dirty="0" err="1"/>
              <a:t>commodo</a:t>
            </a:r>
            <a:endParaRPr lang="cs-CZ" dirty="0"/>
          </a:p>
          <a:p>
            <a:pPr lvl="0"/>
            <a:endParaRPr lang="cs-CZ" dirty="0"/>
          </a:p>
        </p:txBody>
      </p:sp>
      <p:sp>
        <p:nvSpPr>
          <p:cNvPr id="5" name="Zástupný symbol obrázku 3">
            <a:extLst>
              <a:ext uri="{FF2B5EF4-FFF2-40B4-BE49-F238E27FC236}">
                <a16:creationId xmlns:a16="http://schemas.microsoft.com/office/drawing/2014/main" id="{A64A225F-72C4-45E6-9EBB-24AAAD0364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87194" y="1276350"/>
            <a:ext cx="5204806" cy="558165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aseline="0">
                <a:solidFill>
                  <a:srgbClr val="1D34FE"/>
                </a:solidFill>
              </a:defRPr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1805DDFA-3AC0-4605-BF6A-4BD442F0B2F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707814" y="3154836"/>
            <a:ext cx="1671637" cy="1051404"/>
          </a:xfrm>
        </p:spPr>
        <p:txBody>
          <a:bodyPr/>
          <a:lstStyle>
            <a:lvl1pPr marL="0" indent="0">
              <a:buNone/>
              <a:defRPr sz="1800" b="1">
                <a:solidFill>
                  <a:srgbClr val="FB5271"/>
                </a:solidFill>
              </a:defRPr>
            </a:lvl1pPr>
          </a:lstStyle>
          <a:p>
            <a:pPr lvl="0"/>
            <a:r>
              <a:rPr lang="it-IT" dirty="0"/>
              <a:t>quunti voluptatia vel iur, samest</a:t>
            </a:r>
          </a:p>
          <a:p>
            <a:pPr lvl="0"/>
            <a:endParaRPr lang="cs-CZ" dirty="0"/>
          </a:p>
        </p:txBody>
      </p:sp>
      <p:sp>
        <p:nvSpPr>
          <p:cNvPr id="8" name="Zástupný symbol pro číslo snímku 6">
            <a:extLst>
              <a:ext uri="{FF2B5EF4-FFF2-40B4-BE49-F238E27FC236}">
                <a16:creationId xmlns:a16="http://schemas.microsoft.com/office/drawing/2014/main" id="{226BAD10-F4BD-4631-A6A2-FB55EB66A0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5186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0" y="2622088"/>
            <a:ext cx="5974253" cy="3602866"/>
          </a:xfrm>
        </p:spPr>
        <p:txBody>
          <a:bodyPr numCol="2" spcCol="432000">
            <a:normAutofit/>
          </a:bodyPr>
          <a:lstStyle>
            <a:lvl1pPr marL="0" indent="0" algn="just">
              <a:lnSpc>
                <a:spcPct val="150000"/>
              </a:lnSpc>
              <a:buNone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 dirty="0" err="1"/>
              <a:t>Lorem</a:t>
            </a:r>
            <a:r>
              <a:rPr lang="cs-CZ" dirty="0"/>
              <a:t> </a:t>
            </a:r>
            <a:r>
              <a:rPr lang="cs-CZ" dirty="0" err="1"/>
              <a:t>ipsum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consectetuer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elit. </a:t>
            </a:r>
            <a:r>
              <a:rPr lang="cs-CZ" dirty="0" err="1"/>
              <a:t>Maecenas</a:t>
            </a:r>
            <a:r>
              <a:rPr lang="cs-CZ" dirty="0"/>
              <a:t> </a:t>
            </a:r>
            <a:r>
              <a:rPr lang="cs-CZ" dirty="0" err="1"/>
              <a:t>porttitor</a:t>
            </a:r>
            <a:r>
              <a:rPr lang="cs-CZ" dirty="0"/>
              <a:t> </a:t>
            </a:r>
            <a:r>
              <a:rPr lang="cs-CZ" dirty="0" err="1"/>
              <a:t>congue</a:t>
            </a:r>
            <a:r>
              <a:rPr lang="cs-CZ" dirty="0"/>
              <a:t> </a:t>
            </a:r>
            <a:r>
              <a:rPr lang="cs-CZ" dirty="0" err="1"/>
              <a:t>massa</a:t>
            </a:r>
            <a:r>
              <a:rPr lang="cs-CZ" dirty="0"/>
              <a:t>. </a:t>
            </a:r>
            <a:r>
              <a:rPr lang="cs-CZ" dirty="0" err="1"/>
              <a:t>Fusce</a:t>
            </a:r>
            <a:r>
              <a:rPr lang="cs-CZ" dirty="0"/>
              <a:t> </a:t>
            </a:r>
            <a:r>
              <a:rPr lang="cs-CZ" dirty="0" err="1"/>
              <a:t>posuere</a:t>
            </a:r>
            <a:r>
              <a:rPr lang="cs-CZ" dirty="0"/>
              <a:t>, </a:t>
            </a:r>
            <a:r>
              <a:rPr lang="cs-CZ" dirty="0" err="1"/>
              <a:t>magna</a:t>
            </a:r>
            <a:r>
              <a:rPr lang="cs-CZ" dirty="0"/>
              <a:t> sed </a:t>
            </a:r>
            <a:r>
              <a:rPr lang="cs-CZ" dirty="0" err="1"/>
              <a:t>pulvinar</a:t>
            </a:r>
            <a:r>
              <a:rPr lang="cs-CZ" dirty="0"/>
              <a:t> </a:t>
            </a:r>
            <a:r>
              <a:rPr lang="cs-CZ" dirty="0" err="1"/>
              <a:t>ultricies</a:t>
            </a:r>
            <a:r>
              <a:rPr lang="cs-CZ" dirty="0"/>
              <a:t>, </a:t>
            </a:r>
            <a:r>
              <a:rPr lang="cs-CZ" dirty="0" err="1"/>
              <a:t>purus</a:t>
            </a:r>
            <a:r>
              <a:rPr lang="cs-CZ" dirty="0"/>
              <a:t> </a:t>
            </a:r>
            <a:r>
              <a:rPr lang="cs-CZ" dirty="0" err="1"/>
              <a:t>lectus</a:t>
            </a:r>
            <a:r>
              <a:rPr lang="cs-CZ" dirty="0"/>
              <a:t> </a:t>
            </a:r>
            <a:r>
              <a:rPr lang="cs-CZ" dirty="0" err="1"/>
              <a:t>malesuadalibero</a:t>
            </a:r>
            <a:r>
              <a:rPr lang="cs-CZ" dirty="0"/>
              <a:t>, </a:t>
            </a:r>
            <a:r>
              <a:rPr lang="cs-CZ" dirty="0" err="1"/>
              <a:t>sit</a:t>
            </a:r>
            <a:r>
              <a:rPr lang="cs-CZ" dirty="0"/>
              <a:t>  </a:t>
            </a:r>
            <a:r>
              <a:rPr lang="cs-CZ" dirty="0" err="1"/>
              <a:t>consectetuer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elit. </a:t>
            </a:r>
            <a:r>
              <a:rPr lang="cs-CZ" dirty="0" err="1"/>
              <a:t>Maecenas</a:t>
            </a:r>
            <a:r>
              <a:rPr lang="cs-CZ" dirty="0"/>
              <a:t> </a:t>
            </a:r>
            <a:r>
              <a:rPr lang="cs-CZ" dirty="0" err="1"/>
              <a:t>porttitor</a:t>
            </a:r>
            <a:r>
              <a:rPr lang="cs-CZ" dirty="0"/>
              <a:t> </a:t>
            </a:r>
            <a:r>
              <a:rPr lang="cs-CZ" dirty="0" err="1"/>
              <a:t>congue</a:t>
            </a:r>
            <a:r>
              <a:rPr lang="cs-CZ" dirty="0"/>
              <a:t> </a:t>
            </a:r>
            <a:r>
              <a:rPr lang="cs-CZ" dirty="0" err="1"/>
              <a:t>massa</a:t>
            </a:r>
            <a:r>
              <a:rPr lang="cs-CZ" dirty="0"/>
              <a:t>. </a:t>
            </a:r>
            <a:r>
              <a:rPr lang="cs-CZ" dirty="0" err="1"/>
              <a:t>Fusce</a:t>
            </a:r>
            <a:r>
              <a:rPr lang="cs-CZ" dirty="0"/>
              <a:t> </a:t>
            </a:r>
            <a:r>
              <a:rPr lang="cs-CZ" dirty="0" err="1"/>
              <a:t>posuere</a:t>
            </a:r>
            <a:r>
              <a:rPr lang="cs-CZ" dirty="0"/>
              <a:t>, </a:t>
            </a:r>
            <a:r>
              <a:rPr lang="cs-CZ" dirty="0" err="1"/>
              <a:t>magna</a:t>
            </a:r>
            <a:r>
              <a:rPr lang="cs-CZ" dirty="0"/>
              <a:t> sed </a:t>
            </a:r>
            <a:r>
              <a:rPr lang="cs-CZ" dirty="0" err="1"/>
              <a:t>pulvinar</a:t>
            </a:r>
            <a:r>
              <a:rPr lang="cs-CZ" dirty="0"/>
              <a:t> </a:t>
            </a:r>
            <a:r>
              <a:rPr lang="cs-CZ" dirty="0" err="1"/>
              <a:t>ultricies</a:t>
            </a:r>
            <a:r>
              <a:rPr lang="cs-CZ" dirty="0"/>
              <a:t>, </a:t>
            </a:r>
            <a:r>
              <a:rPr lang="cs-CZ" dirty="0" err="1"/>
              <a:t>purus</a:t>
            </a:r>
            <a:r>
              <a:rPr lang="cs-CZ" dirty="0"/>
              <a:t> </a:t>
            </a:r>
            <a:r>
              <a:rPr lang="cs-CZ" dirty="0" err="1"/>
              <a:t>lectus</a:t>
            </a:r>
            <a:r>
              <a:rPr lang="cs-CZ" dirty="0"/>
              <a:t>.</a:t>
            </a:r>
          </a:p>
          <a:p>
            <a:pPr lvl="0"/>
            <a:endParaRPr lang="cs-CZ" dirty="0"/>
          </a:p>
        </p:txBody>
      </p:sp>
      <p:sp>
        <p:nvSpPr>
          <p:cNvPr id="5" name="Zástupný symbol obrázku 3">
            <a:extLst>
              <a:ext uri="{FF2B5EF4-FFF2-40B4-BE49-F238E27FC236}">
                <a16:creationId xmlns:a16="http://schemas.microsoft.com/office/drawing/2014/main" id="{A64A225F-72C4-45E6-9EBB-24AAAD0364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87194" y="1276350"/>
            <a:ext cx="5204806" cy="558165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aseline="0">
                <a:solidFill>
                  <a:srgbClr val="1D34FE"/>
                </a:solidFill>
              </a:defRPr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1805DDFA-3AC0-4605-BF6A-4BD442F0B2F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707814" y="3154836"/>
            <a:ext cx="1671637" cy="1199115"/>
          </a:xfrm>
        </p:spPr>
        <p:txBody>
          <a:bodyPr/>
          <a:lstStyle>
            <a:lvl1pPr marL="0" indent="0">
              <a:buNone/>
              <a:defRPr sz="1800" b="1">
                <a:solidFill>
                  <a:srgbClr val="FB5271"/>
                </a:solidFill>
              </a:defRPr>
            </a:lvl1pPr>
          </a:lstStyle>
          <a:p>
            <a:pPr lvl="0"/>
            <a:r>
              <a:rPr lang="it-IT" dirty="0"/>
              <a:t>quunti voluptatia vel iur, samest</a:t>
            </a:r>
          </a:p>
          <a:p>
            <a:pPr lvl="0"/>
            <a:endParaRPr lang="cs-CZ" dirty="0"/>
          </a:p>
        </p:txBody>
      </p:sp>
      <p:sp>
        <p:nvSpPr>
          <p:cNvPr id="8" name="Zástupný symbol pro číslo snímku 6">
            <a:extLst>
              <a:ext uri="{FF2B5EF4-FFF2-40B4-BE49-F238E27FC236}">
                <a16:creationId xmlns:a16="http://schemas.microsoft.com/office/drawing/2014/main" id="{B662301A-4E30-446D-A484-5A00E132DD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839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2" y="2876689"/>
            <a:ext cx="11558148" cy="3384832"/>
          </a:xfrm>
        </p:spPr>
        <p:txBody>
          <a:bodyPr/>
          <a:lstStyle>
            <a:lvl1pPr marL="0" indent="0" algn="just">
              <a:lnSpc>
                <a:spcPct val="150000"/>
              </a:lnSpc>
              <a:buNone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 dirty="0" err="1"/>
              <a:t>Lorem</a:t>
            </a:r>
            <a:r>
              <a:rPr lang="cs-CZ" dirty="0"/>
              <a:t> </a:t>
            </a:r>
            <a:r>
              <a:rPr lang="cs-CZ" dirty="0" err="1"/>
              <a:t>ipsum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consectetuer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elit. </a:t>
            </a:r>
            <a:r>
              <a:rPr lang="cs-CZ" dirty="0" err="1"/>
              <a:t>Maecenas</a:t>
            </a:r>
            <a:r>
              <a:rPr lang="cs-CZ" dirty="0"/>
              <a:t> </a:t>
            </a:r>
            <a:r>
              <a:rPr lang="cs-CZ" dirty="0" err="1"/>
              <a:t>porttitor</a:t>
            </a:r>
            <a:r>
              <a:rPr lang="cs-CZ" dirty="0"/>
              <a:t> </a:t>
            </a:r>
            <a:r>
              <a:rPr lang="cs-CZ" dirty="0" err="1"/>
              <a:t>congue</a:t>
            </a:r>
            <a:r>
              <a:rPr lang="cs-CZ" dirty="0"/>
              <a:t> </a:t>
            </a:r>
            <a:r>
              <a:rPr lang="cs-CZ" dirty="0" err="1"/>
              <a:t>massa</a:t>
            </a:r>
            <a:r>
              <a:rPr lang="cs-CZ" dirty="0"/>
              <a:t>. </a:t>
            </a:r>
            <a:r>
              <a:rPr lang="cs-CZ" dirty="0" err="1"/>
              <a:t>Fusce</a:t>
            </a:r>
            <a:r>
              <a:rPr lang="cs-CZ" dirty="0"/>
              <a:t> </a:t>
            </a:r>
            <a:r>
              <a:rPr lang="cs-CZ" dirty="0" err="1"/>
              <a:t>posuere</a:t>
            </a:r>
            <a:r>
              <a:rPr lang="cs-CZ" dirty="0"/>
              <a:t>, </a:t>
            </a:r>
            <a:r>
              <a:rPr lang="cs-CZ" dirty="0" err="1"/>
              <a:t>magna</a:t>
            </a:r>
            <a:r>
              <a:rPr lang="cs-CZ" dirty="0"/>
              <a:t> sed </a:t>
            </a:r>
            <a:r>
              <a:rPr lang="cs-CZ" dirty="0" err="1"/>
              <a:t>pulvinar</a:t>
            </a:r>
            <a:r>
              <a:rPr lang="cs-CZ" dirty="0"/>
              <a:t> </a:t>
            </a:r>
            <a:r>
              <a:rPr lang="cs-CZ" dirty="0" err="1"/>
              <a:t>ultricies</a:t>
            </a:r>
            <a:r>
              <a:rPr lang="cs-CZ" dirty="0"/>
              <a:t>, </a:t>
            </a:r>
            <a:r>
              <a:rPr lang="cs-CZ" dirty="0" err="1"/>
              <a:t>purus</a:t>
            </a:r>
            <a:r>
              <a:rPr lang="cs-CZ" dirty="0"/>
              <a:t> </a:t>
            </a:r>
            <a:r>
              <a:rPr lang="cs-CZ" dirty="0" err="1"/>
              <a:t>lectus</a:t>
            </a:r>
            <a:r>
              <a:rPr lang="cs-CZ" dirty="0"/>
              <a:t> </a:t>
            </a:r>
            <a:r>
              <a:rPr lang="cs-CZ" dirty="0" err="1"/>
              <a:t>malesuadalibero</a:t>
            </a:r>
            <a:r>
              <a:rPr lang="cs-CZ" dirty="0"/>
              <a:t>,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 </a:t>
            </a:r>
            <a:r>
              <a:rPr lang="cs-CZ" dirty="0" err="1"/>
              <a:t>commodo</a:t>
            </a:r>
            <a:r>
              <a:rPr lang="cs-CZ" dirty="0"/>
              <a:t> </a:t>
            </a:r>
            <a:r>
              <a:rPr lang="cs-CZ" dirty="0" err="1"/>
              <a:t>magna</a:t>
            </a:r>
            <a:r>
              <a:rPr lang="cs-CZ" dirty="0"/>
              <a:t> </a:t>
            </a:r>
            <a:r>
              <a:rPr lang="cs-CZ" dirty="0" err="1"/>
              <a:t>Lorem</a:t>
            </a:r>
            <a:r>
              <a:rPr lang="cs-CZ" dirty="0"/>
              <a:t> </a:t>
            </a:r>
            <a:r>
              <a:rPr lang="cs-CZ" dirty="0" err="1"/>
              <a:t>ipsum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consectetuer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elit. </a:t>
            </a:r>
            <a:r>
              <a:rPr lang="cs-CZ" dirty="0" err="1"/>
              <a:t>Maecenas</a:t>
            </a:r>
            <a:r>
              <a:rPr lang="cs-CZ" dirty="0"/>
              <a:t> </a:t>
            </a:r>
            <a:r>
              <a:rPr lang="cs-CZ" dirty="0" err="1"/>
              <a:t>porttitor</a:t>
            </a:r>
            <a:r>
              <a:rPr lang="cs-CZ" dirty="0"/>
              <a:t> </a:t>
            </a:r>
            <a:r>
              <a:rPr lang="cs-CZ" dirty="0" err="1"/>
              <a:t>congue</a:t>
            </a:r>
            <a:r>
              <a:rPr lang="cs-CZ" dirty="0"/>
              <a:t> </a:t>
            </a:r>
            <a:r>
              <a:rPr lang="cs-CZ" dirty="0" err="1"/>
              <a:t>massa</a:t>
            </a:r>
            <a:r>
              <a:rPr lang="cs-CZ" dirty="0"/>
              <a:t>. </a:t>
            </a:r>
            <a:r>
              <a:rPr lang="cs-CZ" dirty="0" err="1"/>
              <a:t>Fusce</a:t>
            </a:r>
            <a:r>
              <a:rPr lang="cs-CZ" dirty="0"/>
              <a:t> </a:t>
            </a:r>
            <a:r>
              <a:rPr lang="cs-CZ" dirty="0" err="1"/>
              <a:t>posuere</a:t>
            </a:r>
            <a:r>
              <a:rPr lang="cs-CZ" dirty="0"/>
              <a:t>, </a:t>
            </a:r>
            <a:r>
              <a:rPr lang="cs-CZ" dirty="0" err="1"/>
              <a:t>magna</a:t>
            </a:r>
            <a:r>
              <a:rPr lang="cs-CZ" dirty="0"/>
              <a:t> sed </a:t>
            </a:r>
            <a:r>
              <a:rPr lang="cs-CZ" dirty="0" err="1"/>
              <a:t>pulvinar</a:t>
            </a:r>
            <a:r>
              <a:rPr lang="cs-CZ" dirty="0"/>
              <a:t> </a:t>
            </a:r>
            <a:r>
              <a:rPr lang="cs-CZ" dirty="0" err="1"/>
              <a:t>ultricies</a:t>
            </a:r>
            <a:r>
              <a:rPr lang="cs-CZ" dirty="0"/>
              <a:t>, </a:t>
            </a:r>
            <a:r>
              <a:rPr lang="cs-CZ" dirty="0" err="1"/>
              <a:t>purus</a:t>
            </a:r>
            <a:r>
              <a:rPr lang="cs-CZ" dirty="0"/>
              <a:t> </a:t>
            </a:r>
            <a:r>
              <a:rPr lang="cs-CZ" dirty="0" err="1"/>
              <a:t>lectus</a:t>
            </a:r>
            <a:r>
              <a:rPr lang="cs-CZ" dirty="0"/>
              <a:t> </a:t>
            </a:r>
            <a:r>
              <a:rPr lang="cs-CZ" dirty="0" err="1"/>
              <a:t>malesuadalibero</a:t>
            </a:r>
            <a:r>
              <a:rPr lang="cs-CZ" dirty="0"/>
              <a:t>,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 </a:t>
            </a:r>
            <a:r>
              <a:rPr lang="cs-CZ" dirty="0" err="1"/>
              <a:t>commodo</a:t>
            </a:r>
            <a:endParaRPr lang="cs-CZ" dirty="0"/>
          </a:p>
          <a:p>
            <a:pPr lvl="0"/>
            <a:endParaRPr lang="cs-CZ" dirty="0"/>
          </a:p>
        </p:txBody>
      </p:sp>
      <p:sp>
        <p:nvSpPr>
          <p:cNvPr id="5" name="Zástupný symbol pro číslo snímku 6">
            <a:extLst>
              <a:ext uri="{FF2B5EF4-FFF2-40B4-BE49-F238E27FC236}">
                <a16:creationId xmlns:a16="http://schemas.microsoft.com/office/drawing/2014/main" id="{4B1D701B-96E8-4040-B48E-D21E34B267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575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2" y="2876689"/>
            <a:ext cx="11558148" cy="3179453"/>
          </a:xfrm>
        </p:spPr>
        <p:txBody>
          <a:bodyPr numCol="2" spcCol="432000"/>
          <a:lstStyle>
            <a:lvl1pPr marL="0" marR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 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lvl="0"/>
            <a:endParaRPr lang="cs-CZ" dirty="0"/>
          </a:p>
          <a:p>
            <a:pPr lvl="0"/>
            <a:endParaRPr lang="cs-CZ" dirty="0"/>
          </a:p>
        </p:txBody>
      </p:sp>
      <p:sp>
        <p:nvSpPr>
          <p:cNvPr id="5" name="Zástupný symbol pro číslo snímku 6">
            <a:extLst>
              <a:ext uri="{FF2B5EF4-FFF2-40B4-BE49-F238E27FC236}">
                <a16:creationId xmlns:a16="http://schemas.microsoft.com/office/drawing/2014/main" id="{8B072FF3-4E07-4267-9B78-94E2445F4C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3485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B32875-70EF-4AC0-A134-D3ADB7F6A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446CB49-0820-42B6-89CD-DB2F488132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4163" y="2990155"/>
            <a:ext cx="5305637" cy="3186808"/>
          </a:xfrm>
        </p:spPr>
        <p:txBody>
          <a:bodyPr>
            <a:normAutofit/>
          </a:bodyPr>
          <a:lstStyle>
            <a:lvl1pPr algn="just">
              <a:defRPr sz="1800"/>
            </a:lvl1pPr>
            <a:lvl2pPr algn="just">
              <a:defRPr sz="1800"/>
            </a:lvl2pPr>
            <a:lvl3pPr algn="just">
              <a:defRPr sz="1800"/>
            </a:lvl3pPr>
            <a:lvl4pPr algn="just">
              <a:defRPr sz="1800"/>
            </a:lvl4pPr>
            <a:lvl5pPr algn="just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5AE63F4-D13D-45EC-AD15-5C66EBE0A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2990153"/>
            <a:ext cx="5334000" cy="3186809"/>
          </a:xfrm>
        </p:spPr>
        <p:txBody>
          <a:bodyPr>
            <a:normAutofit/>
          </a:bodyPr>
          <a:lstStyle>
            <a:lvl1pPr algn="just">
              <a:defRPr sz="1800"/>
            </a:lvl1pPr>
            <a:lvl2pPr algn="just">
              <a:defRPr sz="1800"/>
            </a:lvl2pPr>
            <a:lvl3pPr algn="just">
              <a:defRPr sz="1800"/>
            </a:lvl3pPr>
            <a:lvl4pPr algn="just">
              <a:defRPr sz="1800"/>
            </a:lvl4pPr>
            <a:lvl5pPr algn="just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číslo snímku 6">
            <a:extLst>
              <a:ext uri="{FF2B5EF4-FFF2-40B4-BE49-F238E27FC236}">
                <a16:creationId xmlns:a16="http://schemas.microsoft.com/office/drawing/2014/main" id="{46562BDD-583B-4A65-88DB-92851E74FC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880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6">
            <a:extLst>
              <a:ext uri="{FF2B5EF4-FFF2-40B4-BE49-F238E27FC236}">
                <a16:creationId xmlns:a16="http://schemas.microsoft.com/office/drawing/2014/main" id="{C9CD2B60-8F01-48EF-9690-C43B47004F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636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48D050E-92AA-4C46-8F85-A4970CD80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165" y="1664592"/>
            <a:ext cx="106396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CC25945-9994-4643-821D-64DDAFDBA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166" y="2990155"/>
            <a:ext cx="10639634" cy="3186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E27BDA82-160D-444E-B784-EACBE5840D0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401013" y="534087"/>
            <a:ext cx="1579001" cy="493819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41CA5033-5229-4436-9CEE-4D1F2A4C5943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12191999" cy="1278095"/>
          </a:xfrm>
          <a:prstGeom prst="rect">
            <a:avLst/>
          </a:prstGeom>
        </p:spPr>
      </p:pic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7193F63-F242-4F6B-BA07-FC06EF7D15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464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65" r:id="rId4"/>
    <p:sldLayoutId id="2147483666" r:id="rId5"/>
    <p:sldLayoutId id="2147483667" r:id="rId6"/>
    <p:sldLayoutId id="2147483668" r:id="rId7"/>
    <p:sldLayoutId id="2147483652" r:id="rId8"/>
    <p:sldLayoutId id="2147483655" r:id="rId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D34F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zukalova.petra@jmk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>
            <a:extLst>
              <a:ext uri="{FF2B5EF4-FFF2-40B4-BE49-F238E27FC236}">
                <a16:creationId xmlns:a16="http://schemas.microsoft.com/office/drawing/2014/main" id="{09453AEA-64A7-4BC6-9592-AB149FEC5B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8973" y="1129934"/>
            <a:ext cx="6742113" cy="627063"/>
          </a:xfrm>
        </p:spPr>
        <p:txBody>
          <a:bodyPr>
            <a:normAutofit fontScale="92500" lnSpcReduction="10000"/>
          </a:bodyPr>
          <a:lstStyle/>
          <a:p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4F81AD1-9B0B-4911-8D0B-8FEF1746603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8973" y="1129934"/>
            <a:ext cx="7310381" cy="1880099"/>
          </a:xfrm>
        </p:spPr>
        <p:txBody>
          <a:bodyPr>
            <a:normAutofit lnSpcReduction="10000"/>
          </a:bodyPr>
          <a:lstStyle/>
          <a:p>
            <a:r>
              <a:rPr lang="cs-CZ" dirty="0"/>
              <a:t>Školní stravování </a:t>
            </a:r>
            <a:br>
              <a:rPr lang="cs-CZ" dirty="0"/>
            </a:br>
            <a:r>
              <a:rPr lang="cs-CZ" dirty="0"/>
              <a:t>v Jihomoravském kraji </a:t>
            </a:r>
            <a:br>
              <a:rPr lang="cs-CZ" dirty="0"/>
            </a:br>
            <a:r>
              <a:rPr lang="cs-CZ" dirty="0"/>
              <a:t>k 31.10.2025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89D2F3C-EDEA-4AAA-B370-AFE79F479E4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Ing. Petra Zukalová</a:t>
            </a:r>
          </a:p>
          <a:p>
            <a:r>
              <a:rPr lang="cs-CZ" dirty="0"/>
              <a:t>referentka školního stravování a odměňování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DD5CE997-45E9-446E-9A54-5FD1B09A5C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cs-CZ" dirty="0"/>
              <a:t>05.02.2026</a:t>
            </a:r>
          </a:p>
        </p:txBody>
      </p:sp>
    </p:spTree>
    <p:extLst>
      <p:ext uri="{BB962C8B-B14F-4D97-AF65-F5344CB8AC3E}">
        <p14:creationId xmlns:p14="http://schemas.microsoft.com/office/powerpoint/2010/main" val="3429556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A74408-3881-465A-8539-18A82DE05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20" y="5609094"/>
            <a:ext cx="10905066" cy="1135737"/>
          </a:xfrm>
        </p:spPr>
        <p:txBody>
          <a:bodyPr>
            <a:normAutofit/>
          </a:bodyPr>
          <a:lstStyle/>
          <a:p>
            <a:pPr>
              <a:defRPr/>
            </a:pP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887F93A-03EE-4587-AFC6-C008115DB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127" y="1240357"/>
            <a:ext cx="10480334" cy="4870677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endParaRPr lang="cs-CZ" sz="2800" dirty="0"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cs-CZ" sz="2800" b="1" dirty="0">
                <a:solidFill>
                  <a:srgbClr val="FF0000"/>
                </a:solidFill>
                <a:cs typeface="Arial" panose="020B0604020202020204" pitchFamily="34" charset="0"/>
              </a:rPr>
              <a:t>Jihomoravský kraj k 31.10.2025</a:t>
            </a:r>
          </a:p>
          <a:p>
            <a:pPr marL="0" indent="0">
              <a:buNone/>
              <a:defRPr/>
            </a:pPr>
            <a:r>
              <a:rPr lang="cs-CZ" sz="2800" b="1" dirty="0"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cs-CZ" sz="2800" dirty="0">
                <a:cs typeface="Arial" panose="020B0604020202020204" pitchFamily="34" charset="0"/>
              </a:rPr>
              <a:t> zařízení školního stravování 1 270</a:t>
            </a:r>
          </a:p>
          <a:p>
            <a:pPr>
              <a:defRPr/>
            </a:pPr>
            <a:r>
              <a:rPr lang="cs-CZ" sz="2800" dirty="0">
                <a:cs typeface="Arial" panose="020B0604020202020204" pitchFamily="34" charset="0"/>
              </a:rPr>
              <a:t> ŠJ 761</a:t>
            </a:r>
          </a:p>
          <a:p>
            <a:pPr>
              <a:defRPr/>
            </a:pPr>
            <a:r>
              <a:rPr lang="cs-CZ" sz="2800" dirty="0">
                <a:cs typeface="Arial" panose="020B0604020202020204" pitchFamily="34" charset="0"/>
              </a:rPr>
              <a:t> ŠJ-výdejen 493 (11 výdejny LMŠ)</a:t>
            </a:r>
          </a:p>
          <a:p>
            <a:pPr>
              <a:defRPr/>
            </a:pPr>
            <a:r>
              <a:rPr lang="cs-CZ" sz="2800" dirty="0">
                <a:cs typeface="Arial" panose="020B0604020202020204" pitchFamily="34" charset="0"/>
              </a:rPr>
              <a:t> ŠJ-vývařovny 5</a:t>
            </a:r>
          </a:p>
          <a:p>
            <a:pPr>
              <a:defRPr/>
            </a:pPr>
            <a:endParaRPr lang="cs-CZ" sz="2800" dirty="0"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cs-CZ" sz="2800" dirty="0">
              <a:cs typeface="Arial" panose="020B0604020202020204" pitchFamily="34" charset="0"/>
            </a:endParaRPr>
          </a:p>
          <a:p>
            <a:pPr marL="274320" indent="-274320">
              <a:buFont typeface="Wingdings" panose="05000000000000000000" pitchFamily="2" charset="2"/>
              <a:buChar char="Ø"/>
              <a:defRPr/>
            </a:pPr>
            <a:endParaRPr lang="cs-CZ" sz="2800" dirty="0">
              <a:cs typeface="Arial" panose="020B0604020202020204" pitchFamily="34" charset="0"/>
            </a:endParaRPr>
          </a:p>
          <a:p>
            <a:pPr>
              <a:defRPr/>
            </a:pPr>
            <a:endParaRPr lang="cs-CZ" sz="2000" dirty="0"/>
          </a:p>
        </p:txBody>
      </p:sp>
      <p:sp>
        <p:nvSpPr>
          <p:cNvPr id="22532" name="Zástupný symbol pro číslo snímku 3">
            <a:extLst>
              <a:ext uri="{FF2B5EF4-FFF2-40B4-BE49-F238E27FC236}">
                <a16:creationId xmlns:a16="http://schemas.microsoft.com/office/drawing/2014/main" id="{91207B3D-CA15-471E-9F34-A66B70AC8C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E223C887-C2D9-4063-9D02-E1F67878979A}" type="slidenum">
              <a:rPr lang="cs-CZ" smtClean="0"/>
              <a:pPr/>
              <a:t>2</a:t>
            </a:fld>
            <a:endParaRPr lang="cs-CZ" altLang="cs-CZ" dirty="0"/>
          </a:p>
        </p:txBody>
      </p:sp>
      <p:pic>
        <p:nvPicPr>
          <p:cNvPr id="6" name="Picture 6" descr="Stravování | Ubytování pro všechny">
            <a:extLst>
              <a:ext uri="{FF2B5EF4-FFF2-40B4-BE49-F238E27FC236}">
                <a16:creationId xmlns:a16="http://schemas.microsoft.com/office/drawing/2014/main" id="{07F5E4E8-B742-7C0F-787E-F4D05B7C9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017" y="3743935"/>
            <a:ext cx="2802835" cy="1865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Školní kuchyně – Mateřská škola Hudlice">
            <a:extLst>
              <a:ext uri="{FF2B5EF4-FFF2-40B4-BE49-F238E27FC236}">
                <a16:creationId xmlns:a16="http://schemas.microsoft.com/office/drawing/2014/main" id="{46FFC9E2-501D-8FC4-0352-452F1326DA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016" y="1717177"/>
            <a:ext cx="2802835" cy="156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4EEFD5-FC24-D7B3-E91B-D67E2010F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238" y="1403545"/>
            <a:ext cx="9422510" cy="666119"/>
          </a:xfrm>
        </p:spPr>
        <p:txBody>
          <a:bodyPr anchor="ctr">
            <a:normAutofit fontScale="90000"/>
          </a:bodyPr>
          <a:lstStyle/>
          <a:p>
            <a:pPr marL="0" indent="0">
              <a:defRPr/>
            </a:pPr>
            <a:br>
              <a:rPr lang="cs-CZ" sz="1100" dirty="0"/>
            </a:br>
            <a:br>
              <a:rPr lang="cs-CZ" sz="1100" dirty="0"/>
            </a:br>
            <a:r>
              <a:rPr lang="cs-CZ" sz="2700" dirty="0">
                <a:solidFill>
                  <a:srgbClr val="FF0000"/>
                </a:solidFill>
              </a:rPr>
              <a:t>Jihomoravský kraj – statistické údaje k 31.10.2025</a:t>
            </a:r>
            <a:br>
              <a:rPr lang="cs-CZ" sz="2000" dirty="0"/>
            </a:br>
            <a:r>
              <a:rPr lang="cs-CZ" sz="2000" dirty="0"/>
              <a:t> </a:t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B4409499-9EC6-12CD-AB3F-C122FB5542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E223C887-C2D9-4063-9D02-E1F67878979A}" type="slidenum">
              <a:rPr lang="cs-CZ" smtClean="0"/>
              <a:pPr>
                <a:spcAft>
                  <a:spcPts val="600"/>
                </a:spcAft>
              </a:pPr>
              <a:t>3</a:t>
            </a:fld>
            <a:endParaRPr lang="cs-CZ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C8C57C80-9AC1-4133-E8B1-91AB0D5FF8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444411"/>
              </p:ext>
            </p:extLst>
          </p:nvPr>
        </p:nvGraphicFramePr>
        <p:xfrm>
          <a:off x="2234302" y="1948071"/>
          <a:ext cx="7393402" cy="4134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1820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B8B8072-C93E-B612-BBE0-EC83F43CC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078" y="1461293"/>
            <a:ext cx="9742840" cy="666119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Počet ŠJ a ŠJ – vývařoven dle okresů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8638277-D3F4-F992-04FD-D6AF28F928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223C887-C2D9-4063-9D02-E1F67878979A}" type="slidenum">
              <a:rPr lang="cs-CZ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cs-CZ" sz="1900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ECD55ED6-6E0D-65C5-CEFC-A2E616EB43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9533629"/>
              </p:ext>
            </p:extLst>
          </p:nvPr>
        </p:nvGraphicFramePr>
        <p:xfrm>
          <a:off x="1050078" y="2211393"/>
          <a:ext cx="8531351" cy="4025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15518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2F45A8-0EBD-2F23-B22F-CE34449F6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346" y="1896975"/>
            <a:ext cx="10933309" cy="666119"/>
          </a:xfrm>
        </p:spPr>
        <p:txBody>
          <a:bodyPr>
            <a:normAutofit fontScale="90000"/>
          </a:bodyPr>
          <a:lstStyle/>
          <a:p>
            <a:r>
              <a:rPr lang="cs-CZ" sz="3600" b="0" dirty="0">
                <a:solidFill>
                  <a:srgbClr val="FF0000"/>
                </a:solidFill>
                <a:cs typeface="Arial" panose="020B0604020202020204" pitchFamily="34" charset="0"/>
              </a:rPr>
              <a:t>Jihomoravský kraj – statistické údaje k 31.10.2025</a:t>
            </a:r>
            <a:br>
              <a:rPr lang="cs-CZ" sz="4400" dirty="0">
                <a:solidFill>
                  <a:srgbClr val="FF000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EA3332-5E95-FAAE-A255-49B79CB85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346" y="2510929"/>
            <a:ext cx="10933309" cy="3317634"/>
          </a:xfrm>
        </p:spPr>
        <p:txBody>
          <a:bodyPr>
            <a:normAutofit/>
          </a:bodyPr>
          <a:lstStyle/>
          <a:p>
            <a:r>
              <a:rPr lang="cs-CZ" dirty="0"/>
              <a:t>Dietní stravování pro 1 189 (1 153) strávníků </a:t>
            </a:r>
          </a:p>
          <a:p>
            <a:endParaRPr lang="cs-CZ" dirty="0"/>
          </a:p>
          <a:p>
            <a:r>
              <a:rPr lang="cs-CZ" dirty="0"/>
              <a:t>Říjen 2025 uvařeno 3 398 802 obědů v ZŠS </a:t>
            </a:r>
          </a:p>
          <a:p>
            <a:endParaRPr lang="cs-CZ" dirty="0"/>
          </a:p>
          <a:p>
            <a:r>
              <a:rPr lang="cs-CZ" dirty="0"/>
              <a:t>4 310 zaměstnanců v ZŠS </a:t>
            </a:r>
          </a:p>
        </p:txBody>
      </p:sp>
    </p:spTree>
    <p:extLst>
      <p:ext uri="{BB962C8B-B14F-4D97-AF65-F5344CB8AC3E}">
        <p14:creationId xmlns:p14="http://schemas.microsoft.com/office/powerpoint/2010/main" val="1036725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8D66D9-244A-7172-FA13-30E451307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589" y="1525272"/>
            <a:ext cx="10823881" cy="999267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Přibližná spotřeba potravin za rok podle spotřebního koše potravin </a:t>
            </a:r>
          </a:p>
        </p:txBody>
      </p:sp>
      <p:graphicFrame>
        <p:nvGraphicFramePr>
          <p:cNvPr id="9" name="Zástupný obsah 8">
            <a:extLst>
              <a:ext uri="{FF2B5EF4-FFF2-40B4-BE49-F238E27FC236}">
                <a16:creationId xmlns:a16="http://schemas.microsoft.com/office/drawing/2014/main" id="{00C152F3-87FD-5751-B792-677EE02DB5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2612087"/>
              </p:ext>
            </p:extLst>
          </p:nvPr>
        </p:nvGraphicFramePr>
        <p:xfrm>
          <a:off x="4088297" y="2445026"/>
          <a:ext cx="3518348" cy="3997787"/>
        </p:xfrm>
        <a:graphic>
          <a:graphicData uri="http://schemas.openxmlformats.org/drawingml/2006/table">
            <a:tbl>
              <a:tblPr/>
              <a:tblGrid>
                <a:gridCol w="2320613">
                  <a:extLst>
                    <a:ext uri="{9D8B030D-6E8A-4147-A177-3AD203B41FA5}">
                      <a16:colId xmlns:a16="http://schemas.microsoft.com/office/drawing/2014/main" val="397868184"/>
                    </a:ext>
                  </a:extLst>
                </a:gridCol>
                <a:gridCol w="1197735">
                  <a:extLst>
                    <a:ext uri="{9D8B030D-6E8A-4147-A177-3AD203B41FA5}">
                      <a16:colId xmlns:a16="http://schemas.microsoft.com/office/drawing/2014/main" val="1426907188"/>
                    </a:ext>
                  </a:extLst>
                </a:gridCol>
              </a:tblGrid>
              <a:tr h="308187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Skupina potravin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t/rok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89400"/>
                  </a:ext>
                </a:extLst>
              </a:tr>
              <a:tr h="368960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Maso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3 123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1399430"/>
                  </a:ext>
                </a:extLst>
              </a:tr>
              <a:tr h="368960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Ryby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473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927933"/>
                  </a:ext>
                </a:extLst>
              </a:tr>
              <a:tr h="368960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Mléko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6 198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2295627"/>
                  </a:ext>
                </a:extLst>
              </a:tr>
              <a:tr h="368960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Mléčné výrobky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899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7032311"/>
                  </a:ext>
                </a:extLst>
              </a:tr>
              <a:tr h="368960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Tuky volné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710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2734826"/>
                  </a:ext>
                </a:extLst>
              </a:tr>
              <a:tr h="368960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Cukry volné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757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150163"/>
                  </a:ext>
                </a:extLst>
              </a:tr>
              <a:tr h="368960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Zelenina celkem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4 542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0222588"/>
                  </a:ext>
                </a:extLst>
              </a:tr>
              <a:tr h="368960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Ovoce celkem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4 069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151109"/>
                  </a:ext>
                </a:extLst>
              </a:tr>
              <a:tr h="368960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Brambory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6 624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8701635"/>
                  </a:ext>
                </a:extLst>
              </a:tr>
              <a:tr h="368960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Luštěniny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473</a:t>
                      </a:r>
                    </a:p>
                  </a:txBody>
                  <a:tcPr marL="6320" marR="6320" marT="6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6819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3535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B8FC07-9908-A50D-95AE-D3CB7F112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z="4400" b="1" dirty="0">
                <a:latin typeface="Arial" charset="0"/>
                <a:cs typeface="Arial" charset="0"/>
              </a:rPr>
              <a:t>Děkuji za pozornost</a:t>
            </a:r>
            <a:br>
              <a:rPr lang="cs-CZ" altLang="cs-CZ" sz="4400" b="1" dirty="0">
                <a:latin typeface="Arial" charset="0"/>
                <a:cs typeface="Arial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DEC3CE-5465-F3E0-F0A4-6C1B722BA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0" y="2494640"/>
            <a:ext cx="10933309" cy="3482547"/>
          </a:xfrm>
        </p:spPr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cs-CZ" alt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Ing. Petra Zukalová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cs-CZ" alt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referentka školního stravování a odměňování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cs-CZ" alt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Odbor školství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cs-CZ" alt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Krajský úřad Jihomoravského kraje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cs-CZ" alt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541 653 719, </a:t>
            </a:r>
            <a:r>
              <a:rPr lang="cs-CZ" altLang="cs-CZ" sz="1800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zukalova.petra@jmk.cz</a:t>
            </a:r>
            <a:endParaRPr lang="cs-CZ" altLang="cs-CZ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pl-PL" alt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Materiál je bez výkladu lektora neúplný!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433919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3" id="{DFF51317-F0B9-4485-9474-65A9BD096B2C}" vid="{2D86450D-81E1-4884-8FA3-5F237CE79874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690ebb53-23a2-471a-9c6e-17bd0d11311e}" enabled="1" method="Standard" siteId="{418bc066-1b00-4aad-ad98-9ead95bb26a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Prezentace3</Template>
  <TotalTime>1387</TotalTime>
  <Words>187</Words>
  <Application>Microsoft Office PowerPoint</Application>
  <PresentationFormat>Širokoúhlá obrazovka</PresentationFormat>
  <Paragraphs>57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Motiv Office</vt:lpstr>
      <vt:lpstr>Prezentace aplikace PowerPoint</vt:lpstr>
      <vt:lpstr>Prezentace aplikace PowerPoint</vt:lpstr>
      <vt:lpstr>  Jihomoravský kraj – statistické údaje k 31.10.2025   </vt:lpstr>
      <vt:lpstr>Počet ŠJ a ŠJ – vývařoven dle okresů</vt:lpstr>
      <vt:lpstr>Jihomoravský kraj – statistické údaje k 31.10.2025 </vt:lpstr>
      <vt:lpstr>Přibližná spotřeba potravin za rok podle spotřebního koše potravin </vt:lpstr>
      <vt:lpstr>Děkuji za pozornost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Zukalová Petra</dc:creator>
  <cp:lastModifiedBy>Macurová Iveta</cp:lastModifiedBy>
  <cp:revision>5</cp:revision>
  <dcterms:created xsi:type="dcterms:W3CDTF">2024-05-07T09:22:32Z</dcterms:created>
  <dcterms:modified xsi:type="dcterms:W3CDTF">2026-02-05T06:14:41Z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90ebb53-23a2-471a-9c6e-17bd0d11311e_Enabled">
    <vt:lpwstr>true</vt:lpwstr>
  </property>
  <property fmtid="{D5CDD505-2E9C-101B-9397-08002B2CF9AE}" pid="3" name="MSIP_Label_690ebb53-23a2-471a-9c6e-17bd0d11311e_SetDate">
    <vt:lpwstr>2024-05-07T09:24:11Z</vt:lpwstr>
  </property>
  <property fmtid="{D5CDD505-2E9C-101B-9397-08002B2CF9AE}" pid="4" name="MSIP_Label_690ebb53-23a2-471a-9c6e-17bd0d11311e_Method">
    <vt:lpwstr>Standard</vt:lpwstr>
  </property>
  <property fmtid="{D5CDD505-2E9C-101B-9397-08002B2CF9AE}" pid="5" name="MSIP_Label_690ebb53-23a2-471a-9c6e-17bd0d11311e_Name">
    <vt:lpwstr>690ebb53-23a2-471a-9c6e-17bd0d11311e</vt:lpwstr>
  </property>
  <property fmtid="{D5CDD505-2E9C-101B-9397-08002B2CF9AE}" pid="6" name="MSIP_Label_690ebb53-23a2-471a-9c6e-17bd0d11311e_SiteId">
    <vt:lpwstr>418bc066-1b00-4aad-ad98-9ead95bb26a9</vt:lpwstr>
  </property>
  <property fmtid="{D5CDD505-2E9C-101B-9397-08002B2CF9AE}" pid="7" name="MSIP_Label_690ebb53-23a2-471a-9c6e-17bd0d11311e_ActionId">
    <vt:lpwstr>6daf5638-21de-4de2-ae4e-9dfafe5a8797</vt:lpwstr>
  </property>
  <property fmtid="{D5CDD505-2E9C-101B-9397-08002B2CF9AE}" pid="8" name="MSIP_Label_690ebb53-23a2-471a-9c6e-17bd0d11311e_ContentBits">
    <vt:lpwstr>0</vt:lpwstr>
  </property>
</Properties>
</file>